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36"/>
  </p:notesMasterIdLst>
  <p:sldIdLst>
    <p:sldId id="257" r:id="rId4"/>
    <p:sldId id="256" r:id="rId5"/>
    <p:sldId id="261" r:id="rId6"/>
    <p:sldId id="260" r:id="rId7"/>
    <p:sldId id="262" r:id="rId8"/>
    <p:sldId id="272" r:id="rId9"/>
    <p:sldId id="265" r:id="rId10"/>
    <p:sldId id="266" r:id="rId11"/>
    <p:sldId id="263" r:id="rId12"/>
    <p:sldId id="264" r:id="rId13"/>
    <p:sldId id="271" r:id="rId14"/>
    <p:sldId id="273" r:id="rId15"/>
    <p:sldId id="275" r:id="rId16"/>
    <p:sldId id="276" r:id="rId17"/>
    <p:sldId id="277" r:id="rId18"/>
    <p:sldId id="274" r:id="rId19"/>
    <p:sldId id="279" r:id="rId20"/>
    <p:sldId id="278" r:id="rId21"/>
    <p:sldId id="280" r:id="rId22"/>
    <p:sldId id="281" r:id="rId23"/>
    <p:sldId id="283" r:id="rId24"/>
    <p:sldId id="284" r:id="rId25"/>
    <p:sldId id="286" r:id="rId26"/>
    <p:sldId id="282" r:id="rId27"/>
    <p:sldId id="285" r:id="rId28"/>
    <p:sldId id="287" r:id="rId29"/>
    <p:sldId id="288" r:id="rId30"/>
    <p:sldId id="289" r:id="rId31"/>
    <p:sldId id="290" r:id="rId32"/>
    <p:sldId id="291" r:id="rId33"/>
    <p:sldId id="269" r:id="rId34"/>
    <p:sldId id="259" r:id="rId3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/>
    <p:restoredTop sz="95814"/>
  </p:normalViewPr>
  <p:slideViewPr>
    <p:cSldViewPr>
      <p:cViewPr varScale="1">
        <p:scale>
          <a:sx n="142" d="100"/>
          <a:sy n="142" d="100"/>
        </p:scale>
        <p:origin x="132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0C50C-F46C-8A4B-8A41-6A6FBB958D92}" type="datetimeFigureOut">
              <a:rPr lang="en-US" smtClean="0"/>
              <a:t>8/26/20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3D443-CBAC-934A-8506-FB4DF260D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8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D443-CBAC-934A-8506-FB4DF260D86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572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D443-CBAC-934A-8506-FB4DF260D86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332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D443-CBAC-934A-8506-FB4DF260D86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29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mall clock tower in front of a brick building&#10;&#10;Description automatically generated">
            <a:extLst>
              <a:ext uri="{FF2B5EF4-FFF2-40B4-BE49-F238E27FC236}">
                <a16:creationId xmlns:a16="http://schemas.microsoft.com/office/drawing/2014/main" id="{66B7BB50-C5E9-AE47-ABF7-364DF5AA03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350"/>
            <a:ext cx="9155317" cy="5137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DCA7CB-D6BE-1D49-A432-3AC5E00567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7" t="12914" r="17815" b="16237"/>
          <a:stretch/>
        </p:blipFill>
        <p:spPr>
          <a:xfrm>
            <a:off x="152401" y="438150"/>
            <a:ext cx="1447800" cy="130184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84E7A0-51C2-9545-A9F8-4B83DC122E80}" type="datetime1">
              <a:rPr lang="en-US" smtClean="0"/>
              <a:t>8/26/20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15554C-9387-4378-80C2-5F7076CAC9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8">
            <a:extLst>
              <a:ext uri="{FF2B5EF4-FFF2-40B4-BE49-F238E27FC236}">
                <a16:creationId xmlns:a16="http://schemas.microsoft.com/office/drawing/2014/main" id="{DC0A9285-546C-824E-BB82-80DD4A7E57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272" y="2561844"/>
            <a:ext cx="4777596" cy="861774"/>
          </a:xfrm>
          <a:solidFill>
            <a:schemeClr val="tx1">
              <a:lumMod val="95000"/>
              <a:lumOff val="5000"/>
              <a:alpha val="48000"/>
            </a:schemeClr>
          </a:solidFill>
        </p:spPr>
        <p:txBody>
          <a:bodyPr lIns="182880" tIns="182880" rIns="182880" bIns="182880" anchor="t">
            <a:sp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E4BB0DCA-7A92-6B40-8BBB-8F95D90EFE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72" y="3568340"/>
            <a:ext cx="4137025" cy="646331"/>
          </a:xfrm>
          <a:solidFill>
            <a:schemeClr val="tx1">
              <a:lumMod val="95000"/>
              <a:lumOff val="5000"/>
              <a:alpha val="48000"/>
            </a:schemeClr>
          </a:solidFill>
        </p:spPr>
        <p:txBody>
          <a:bodyPr lIns="182880" tIns="182880" rIns="182880" bIns="18288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+mn-lt"/>
              </a:rPr>
              <a:t>Click to add 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C1DC78-2376-0349-8F5F-611A76241AF7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52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317C-1E3C-864A-B276-B05BE7E8A20F}" type="datetime1">
              <a:rPr lang="en-US" smtClean="0"/>
              <a:t>8/26/20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1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69785"/>
            <a:ext cx="9144000" cy="4039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81000" y="973933"/>
            <a:ext cx="8458200" cy="403622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838200" y="1543050"/>
            <a:ext cx="7467600" cy="30289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 descr="cu white lrg.psd">
            <a:extLst>
              <a:ext uri="{FF2B5EF4-FFF2-40B4-BE49-F238E27FC236}">
                <a16:creationId xmlns:a16="http://schemas.microsoft.com/office/drawing/2014/main" id="{C4484C72-ACA8-0D4F-B547-E196BF6EAB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4103639" y="-95250"/>
            <a:ext cx="929024" cy="35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0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tanding next to a tree&#10;&#10;Description automatically generated">
            <a:extLst>
              <a:ext uri="{FF2B5EF4-FFF2-40B4-BE49-F238E27FC236}">
                <a16:creationId xmlns:a16="http://schemas.microsoft.com/office/drawing/2014/main" id="{1118DBA1-3404-FF4E-8663-DCFD3BB49A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2" b="7806"/>
          <a:stretch/>
        </p:blipFill>
        <p:spPr>
          <a:xfrm>
            <a:off x="-4064" y="102392"/>
            <a:ext cx="9144000" cy="504110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AA7FEC-9996-D64C-8F2B-024292F7E474}" type="datetime1">
              <a:rPr lang="en-US" smtClean="0"/>
              <a:t>8/26/20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15554C-9387-4378-80C2-5F7076CAC95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cu white lrg.psd">
            <a:extLst>
              <a:ext uri="{FF2B5EF4-FFF2-40B4-BE49-F238E27FC236}">
                <a16:creationId xmlns:a16="http://schemas.microsoft.com/office/drawing/2014/main" id="{C07E3104-5F71-A147-BCA6-8FF456BD59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86"/>
          <a:stretch/>
        </p:blipFill>
        <p:spPr>
          <a:xfrm>
            <a:off x="304272" y="572335"/>
            <a:ext cx="1143528" cy="1115666"/>
          </a:xfrm>
          <a:prstGeom prst="rect">
            <a:avLst/>
          </a:prstGeom>
        </p:spPr>
      </p:pic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F9E41D6A-CEE2-BC49-9C75-C30C9FFE8C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6286" y="2197058"/>
            <a:ext cx="2498725" cy="679492"/>
          </a:xfrm>
          <a:solidFill>
            <a:schemeClr val="tx1">
              <a:alpha val="29000"/>
            </a:schemeClr>
          </a:solidFill>
        </p:spPr>
        <p:txBody>
          <a:bodyPr lIns="182880" tIns="91440" rIns="182880"/>
          <a:lstStyle>
            <a:lvl1pPr marL="0" indent="0">
              <a:buNone/>
              <a:defRPr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587C51-FE91-4C44-9A72-98873C27B89F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84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outdoor, building, sitting, flower&#10;&#10;Description automatically generated">
            <a:extLst>
              <a:ext uri="{FF2B5EF4-FFF2-40B4-BE49-F238E27FC236}">
                <a16:creationId xmlns:a16="http://schemas.microsoft.com/office/drawing/2014/main" id="{79B01497-23E6-BE43-89E1-34E1A73ABD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65" b="7239"/>
          <a:stretch/>
        </p:blipFill>
        <p:spPr>
          <a:xfrm>
            <a:off x="0" y="102392"/>
            <a:ext cx="9144000" cy="504110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790D17C-1331-8D40-BEDD-3FA6906F0965}" type="datetime1">
              <a:rPr lang="en-US" smtClean="0"/>
              <a:t>8/26/20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15554C-9387-4378-80C2-5F7076CAC95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cu white lrg.psd">
            <a:extLst>
              <a:ext uri="{FF2B5EF4-FFF2-40B4-BE49-F238E27FC236}">
                <a16:creationId xmlns:a16="http://schemas.microsoft.com/office/drawing/2014/main" id="{1833D975-7B22-4E40-AE6D-4679985106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86"/>
          <a:stretch/>
        </p:blipFill>
        <p:spPr>
          <a:xfrm>
            <a:off x="304272" y="572335"/>
            <a:ext cx="1143528" cy="1115666"/>
          </a:xfrm>
          <a:prstGeom prst="rect">
            <a:avLst/>
          </a:prstGeom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25A76E2-9570-0E41-99BE-143060C3023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6286" y="2197058"/>
            <a:ext cx="2498725" cy="679492"/>
          </a:xfrm>
          <a:solidFill>
            <a:schemeClr val="tx1">
              <a:alpha val="29000"/>
            </a:schemeClr>
          </a:solidFill>
        </p:spPr>
        <p:txBody>
          <a:bodyPr lIns="182880" tIns="91440" rIns="182880"/>
          <a:lstStyle>
            <a:lvl1pPr marL="0" indent="0">
              <a:buNone/>
              <a:defRPr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5EC99D-D93D-F247-AB06-8EAA0780C5ED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20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sitting on top of a grass covered field&#10;&#10;Description automatically generated">
            <a:extLst>
              <a:ext uri="{FF2B5EF4-FFF2-40B4-BE49-F238E27FC236}">
                <a16:creationId xmlns:a16="http://schemas.microsoft.com/office/drawing/2014/main" id="{DA23B2AF-7171-3948-B85A-1E0CDDBD2F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6" b="9036"/>
          <a:stretch/>
        </p:blipFill>
        <p:spPr>
          <a:xfrm>
            <a:off x="0" y="102393"/>
            <a:ext cx="9144000" cy="504110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77DA6EA-FD24-7E44-B277-F0A183863BA3}" type="datetime1">
              <a:rPr lang="en-US" smtClean="0"/>
              <a:t>8/26/20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15554C-9387-4378-80C2-5F7076CAC9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E419631-6A90-1D4B-9AC3-E03C8AA89D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6286" y="2197058"/>
            <a:ext cx="2498725" cy="679492"/>
          </a:xfrm>
          <a:solidFill>
            <a:schemeClr val="tx1">
              <a:alpha val="29000"/>
            </a:schemeClr>
          </a:solidFill>
        </p:spPr>
        <p:txBody>
          <a:bodyPr lIns="182880" tIns="91440" rIns="182880"/>
          <a:lstStyle>
            <a:lvl1pPr marL="0" indent="0">
              <a:buNone/>
              <a:defRPr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Thank You</a:t>
            </a:r>
          </a:p>
        </p:txBody>
      </p:sp>
      <p:pic>
        <p:nvPicPr>
          <p:cNvPr id="9" name="Picture 8" descr="cu white lrg.psd">
            <a:extLst>
              <a:ext uri="{FF2B5EF4-FFF2-40B4-BE49-F238E27FC236}">
                <a16:creationId xmlns:a16="http://schemas.microsoft.com/office/drawing/2014/main" id="{F398FED1-7045-FB49-9E7A-73D72B791B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86"/>
          <a:stretch/>
        </p:blipFill>
        <p:spPr>
          <a:xfrm>
            <a:off x="304272" y="572335"/>
            <a:ext cx="1143528" cy="11156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2F0080C-2D86-EE4D-9499-8C7E75FAA76D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11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flower garden&#10;&#10;Description automatically generated">
            <a:extLst>
              <a:ext uri="{FF2B5EF4-FFF2-40B4-BE49-F238E27FC236}">
                <a16:creationId xmlns:a16="http://schemas.microsoft.com/office/drawing/2014/main" id="{C5FAFABB-F966-F148-B334-A9F818163B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2" b="7812"/>
          <a:stretch/>
        </p:blipFill>
        <p:spPr>
          <a:xfrm>
            <a:off x="0" y="102392"/>
            <a:ext cx="9144000" cy="504110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39AA073-920D-E54F-9AC5-76F07003BD6C}" type="datetime1">
              <a:rPr lang="en-US" smtClean="0"/>
              <a:t>8/26/20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Picture 12" descr="cu white lrg.psd">
            <a:extLst>
              <a:ext uri="{FF2B5EF4-FFF2-40B4-BE49-F238E27FC236}">
                <a16:creationId xmlns:a16="http://schemas.microsoft.com/office/drawing/2014/main" id="{FBBE9620-A569-E342-86F1-8A5D60290F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86"/>
          <a:stretch/>
        </p:blipFill>
        <p:spPr>
          <a:xfrm>
            <a:off x="304272" y="572335"/>
            <a:ext cx="1143528" cy="1115666"/>
          </a:xfrm>
          <a:prstGeom prst="rect">
            <a:avLst/>
          </a:prstGeom>
        </p:spPr>
      </p:pic>
      <p:sp>
        <p:nvSpPr>
          <p:cNvPr id="14" name="Title 18">
            <a:extLst>
              <a:ext uri="{FF2B5EF4-FFF2-40B4-BE49-F238E27FC236}">
                <a16:creationId xmlns:a16="http://schemas.microsoft.com/office/drawing/2014/main" id="{EBDFF706-523C-3443-A746-980EE949C5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272" y="2561844"/>
            <a:ext cx="4777596" cy="861774"/>
          </a:xfrm>
          <a:solidFill>
            <a:schemeClr val="tx1">
              <a:lumMod val="95000"/>
              <a:lumOff val="5000"/>
              <a:alpha val="48000"/>
            </a:schemeClr>
          </a:solidFill>
        </p:spPr>
        <p:txBody>
          <a:bodyPr lIns="182880" tIns="182880" rIns="182880" bIns="182880" anchor="t">
            <a:sp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AF5CFD81-593A-174A-ABE5-171DDF25EC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72" y="3568340"/>
            <a:ext cx="4137025" cy="646331"/>
          </a:xfrm>
          <a:solidFill>
            <a:schemeClr val="tx1">
              <a:lumMod val="95000"/>
              <a:lumOff val="5000"/>
              <a:alpha val="48000"/>
            </a:schemeClr>
          </a:solidFill>
        </p:spPr>
        <p:txBody>
          <a:bodyPr lIns="182880" tIns="182880" rIns="182880" bIns="18288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+mn-lt"/>
              </a:rPr>
              <a:t>Click to add 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79AF82-2025-4A46-9A8F-C7EBC5A38F02}"/>
              </a:ext>
            </a:extLst>
          </p:cNvPr>
          <p:cNvSpPr/>
          <p:nvPr userDrawn="1"/>
        </p:nvSpPr>
        <p:spPr>
          <a:xfrm>
            <a:off x="0" y="4967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77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6C41E-658E-0F4C-84F5-F5C1D0CD758E}" type="datetime1">
              <a:rPr lang="en-US" smtClean="0"/>
              <a:t>8/26/20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828801"/>
            <a:ext cx="9144000" cy="180498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0" y="1371600"/>
            <a:ext cx="9144000" cy="457200"/>
          </a:xfrm>
        </p:spPr>
        <p:txBody>
          <a:bodyPr>
            <a:normAutofit/>
          </a:bodyPr>
          <a:lstStyle>
            <a:lvl1pPr>
              <a:defRPr sz="2800" b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US" sz="2800" dirty="0">
                <a:solidFill>
                  <a:srgbClr val="A7998B"/>
                </a:solidFill>
                <a:latin typeface="+mj-lt"/>
              </a:rPr>
              <a:t>Click to add title</a:t>
            </a:r>
            <a:endParaRPr lang="en-US" sz="2800" dirty="0">
              <a:solidFill>
                <a:srgbClr val="A7998B"/>
              </a:solidFill>
              <a:latin typeface="+mj-lt"/>
              <a:cs typeface="Helvetica"/>
            </a:endParaRPr>
          </a:p>
        </p:txBody>
      </p:sp>
      <p:pic>
        <p:nvPicPr>
          <p:cNvPr id="10" name="Picture 9" descr="cu screen b31b1b.psd">
            <a:extLst>
              <a:ext uri="{FF2B5EF4-FFF2-40B4-BE49-F238E27FC236}">
                <a16:creationId xmlns:a16="http://schemas.microsoft.com/office/drawing/2014/main" id="{2F0129F0-F30E-CA46-95D8-485C2699B0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74"/>
          <a:stretch/>
        </p:blipFill>
        <p:spPr>
          <a:xfrm>
            <a:off x="182033" y="402168"/>
            <a:ext cx="1113367" cy="101980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A90F953-0249-5D43-BD33-B0BA15959AE8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29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flower garden&#10;&#10;Description automatically generated">
            <a:extLst>
              <a:ext uri="{FF2B5EF4-FFF2-40B4-BE49-F238E27FC236}">
                <a16:creationId xmlns:a16="http://schemas.microsoft.com/office/drawing/2014/main" id="{8A0BBCB7-5752-E14C-A68A-3065168437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0" b="16295"/>
          <a:stretch/>
        </p:blipFill>
        <p:spPr>
          <a:xfrm>
            <a:off x="0" y="2590801"/>
            <a:ext cx="9144000" cy="2552699"/>
          </a:xfrm>
          <a:prstGeom prst="rect">
            <a:avLst/>
          </a:prstGeom>
        </p:spPr>
      </p:pic>
      <p:pic>
        <p:nvPicPr>
          <p:cNvPr id="12" name="Picture 11" descr="cu screen b31b1b.psd">
            <a:extLst>
              <a:ext uri="{FF2B5EF4-FFF2-40B4-BE49-F238E27FC236}">
                <a16:creationId xmlns:a16="http://schemas.microsoft.com/office/drawing/2014/main" id="{66A8AAA4-1989-724F-95DE-DE37D4FCC4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74"/>
          <a:stretch/>
        </p:blipFill>
        <p:spPr>
          <a:xfrm>
            <a:off x="182033" y="402168"/>
            <a:ext cx="1113367" cy="101980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445AFBA-9E26-3649-AAFD-0E9220A9B890}" type="datetime1">
              <a:rPr lang="en-US" smtClean="0"/>
              <a:t>8/26/20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15554C-9387-4378-80C2-5F7076CAC9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0" y="572318"/>
            <a:ext cx="9144000" cy="342082"/>
          </a:xfrm>
        </p:spPr>
        <p:txBody>
          <a:bodyPr>
            <a:noAutofit/>
          </a:bodyPr>
          <a:lstStyle>
            <a:lvl1pPr>
              <a:defRPr sz="2400" b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US" sz="2800" dirty="0">
                <a:solidFill>
                  <a:srgbClr val="A7998B"/>
                </a:solidFill>
                <a:latin typeface="+mj-lt"/>
              </a:rPr>
              <a:t>Click to add title</a:t>
            </a:r>
            <a:endParaRPr lang="en-US" sz="2800" dirty="0">
              <a:solidFill>
                <a:srgbClr val="A7998B"/>
              </a:solidFill>
              <a:latin typeface="+mj-lt"/>
              <a:cs typeface="Helvetica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0A83950-FFBA-554A-B588-D6A580D0D2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028702"/>
            <a:ext cx="9144000" cy="1314451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0048BE-D63D-3C4B-B69F-DEEA9A7291A7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04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in a park&#10;&#10;Description automatically generated">
            <a:extLst>
              <a:ext uri="{FF2B5EF4-FFF2-40B4-BE49-F238E27FC236}">
                <a16:creationId xmlns:a16="http://schemas.microsoft.com/office/drawing/2014/main" id="{46E06768-5B15-4B42-9B93-485399F83D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50" b="9063"/>
          <a:stretch/>
        </p:blipFill>
        <p:spPr>
          <a:xfrm>
            <a:off x="0" y="2571750"/>
            <a:ext cx="9144000" cy="25717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9E6AE6-2C29-BB46-B61A-82BFF4E5A3DE}" type="datetime1">
              <a:rPr lang="en-US" smtClean="0"/>
              <a:t>8/26/20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15554C-9387-4378-80C2-5F7076CAC9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028702"/>
            <a:ext cx="9144000" cy="1314451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0" y="572318"/>
            <a:ext cx="9144000" cy="342082"/>
          </a:xfrm>
        </p:spPr>
        <p:txBody>
          <a:bodyPr>
            <a:noAutofit/>
          </a:bodyPr>
          <a:lstStyle>
            <a:lvl1pPr>
              <a:defRPr sz="2400" b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US" sz="2800" dirty="0">
                <a:solidFill>
                  <a:srgbClr val="A7998B"/>
                </a:solidFill>
                <a:latin typeface="+mj-lt"/>
              </a:rPr>
              <a:t>Click to add title</a:t>
            </a:r>
            <a:endParaRPr lang="en-US" sz="2800" dirty="0">
              <a:solidFill>
                <a:srgbClr val="A7998B"/>
              </a:solidFill>
              <a:latin typeface="+mj-lt"/>
              <a:cs typeface="Helvetica"/>
            </a:endParaRPr>
          </a:p>
        </p:txBody>
      </p:sp>
      <p:pic>
        <p:nvPicPr>
          <p:cNvPr id="12" name="Picture 11" descr="cu screen b31b1b.psd">
            <a:extLst>
              <a:ext uri="{FF2B5EF4-FFF2-40B4-BE49-F238E27FC236}">
                <a16:creationId xmlns:a16="http://schemas.microsoft.com/office/drawing/2014/main" id="{3992565B-390F-0E49-BEBB-FCFB7B0F99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74"/>
          <a:stretch/>
        </p:blipFill>
        <p:spPr>
          <a:xfrm>
            <a:off x="182033" y="402168"/>
            <a:ext cx="1113367" cy="101980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BEBA6B5-B8A6-AA4A-8C89-E307EC9BBF7B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57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9A37FD-97CB-4C4E-9DF0-98AF243621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579158"/>
            <a:ext cx="9144000" cy="255693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9206A58-46B6-944A-9D6E-0BD4C7FDED12}" type="datetime1">
              <a:rPr lang="en-US" smtClean="0"/>
              <a:t>8/26/20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15554C-9387-4378-80C2-5F7076CAC9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0" y="572318"/>
            <a:ext cx="9144000" cy="342082"/>
          </a:xfrm>
        </p:spPr>
        <p:txBody>
          <a:bodyPr>
            <a:noAutofit/>
          </a:bodyPr>
          <a:lstStyle>
            <a:lvl1pPr>
              <a:defRPr sz="2400" b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US" sz="2800" dirty="0">
                <a:solidFill>
                  <a:srgbClr val="A7998B"/>
                </a:solidFill>
                <a:latin typeface="+mj-lt"/>
              </a:rPr>
              <a:t>Click to add title</a:t>
            </a:r>
            <a:endParaRPr lang="en-US" sz="2800" dirty="0">
              <a:solidFill>
                <a:srgbClr val="A7998B"/>
              </a:solidFill>
              <a:latin typeface="+mj-lt"/>
              <a:cs typeface="Helvetica"/>
            </a:endParaRP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F700C50E-FCED-974E-AE11-01401D94F0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028702"/>
            <a:ext cx="9144000" cy="1314451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0" name="Picture 9" descr="cu screen b31b1b.psd">
            <a:extLst>
              <a:ext uri="{FF2B5EF4-FFF2-40B4-BE49-F238E27FC236}">
                <a16:creationId xmlns:a16="http://schemas.microsoft.com/office/drawing/2014/main" id="{53244A25-21F2-D24A-ABB6-38D0F9AAA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74"/>
          <a:stretch/>
        </p:blipFill>
        <p:spPr>
          <a:xfrm>
            <a:off x="182033" y="402168"/>
            <a:ext cx="1113367" cy="101980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0D1926D-C92B-6A40-8BE8-8DB719C491A3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94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E292-9A57-0542-9D1A-670BF0915FC7}" type="datetime1">
              <a:rPr lang="en-US" smtClean="0"/>
              <a:t>8/26/20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1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11" descr="cu white lrg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3871581" y="-117766"/>
            <a:ext cx="1370059" cy="39183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85753" y="1314452"/>
            <a:ext cx="8678863" cy="299918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85750" y="800100"/>
            <a:ext cx="8677656" cy="5143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6D217F-405D-D842-BCF8-605A468DB0E6}"/>
              </a:ext>
            </a:extLst>
          </p:cNvPr>
          <p:cNvSpPr/>
          <p:nvPr userDrawn="1"/>
        </p:nvSpPr>
        <p:spPr>
          <a:xfrm>
            <a:off x="0" y="0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cu white lrg.psd">
            <a:extLst>
              <a:ext uri="{FF2B5EF4-FFF2-40B4-BE49-F238E27FC236}">
                <a16:creationId xmlns:a16="http://schemas.microsoft.com/office/drawing/2014/main" id="{C88FCF1F-2A07-B442-9D02-E6E2CE89B9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4103639" y="-95250"/>
            <a:ext cx="929024" cy="35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27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B79E-0656-2A4C-B62D-76749EE85259}" type="datetime1">
              <a:rPr lang="en-US" smtClean="0"/>
              <a:t>8/26/20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1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438726" y="3567547"/>
            <a:ext cx="8258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dirty="0">
                <a:solidFill>
                  <a:schemeClr val="bg1"/>
                </a:solidFill>
                <a:latin typeface="Helvetica"/>
                <a:cs typeface="Helvetica"/>
              </a:rPr>
              <a:t>Photos, illustrations, graphics here.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292899" y="2908169"/>
            <a:ext cx="8558213" cy="208716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87899" y="461820"/>
            <a:ext cx="6554707" cy="646331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89405" y="1143000"/>
            <a:ext cx="8534400" cy="1657350"/>
          </a:xfrm>
        </p:spPr>
        <p:txBody>
          <a:bodyPr numCol="2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 descr="cu white lrg.psd">
            <a:extLst>
              <a:ext uri="{FF2B5EF4-FFF2-40B4-BE49-F238E27FC236}">
                <a16:creationId xmlns:a16="http://schemas.microsoft.com/office/drawing/2014/main" id="{78D9ACAA-FDE2-2E47-B810-92F2D7384B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4103639" y="-95250"/>
            <a:ext cx="929024" cy="35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38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3E314-98FC-B94B-8977-49FAA4E0471C}" type="datetime1">
              <a:rPr lang="en-US" smtClean="0"/>
              <a:t>8/26/20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1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438726" y="3567547"/>
            <a:ext cx="8258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dirty="0">
                <a:solidFill>
                  <a:schemeClr val="bg1"/>
                </a:solidFill>
                <a:latin typeface="Helvetica"/>
                <a:cs typeface="Helvetica"/>
              </a:rPr>
              <a:t>Photos, illustrations, graphics here.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4800605" y="1085850"/>
            <a:ext cx="4050507" cy="3657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87899" y="461818"/>
            <a:ext cx="6554707" cy="45258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89410" y="1085850"/>
            <a:ext cx="4358795" cy="3657600"/>
          </a:xfrm>
        </p:spPr>
        <p:txBody>
          <a:bodyPr numCol="1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 descr="cu white lrg.psd">
            <a:extLst>
              <a:ext uri="{FF2B5EF4-FFF2-40B4-BE49-F238E27FC236}">
                <a16:creationId xmlns:a16="http://schemas.microsoft.com/office/drawing/2014/main" id="{DE780E24-C73F-2641-BCA8-7EB5A5CFB8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4103639" y="-95250"/>
            <a:ext cx="929024" cy="35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11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D2D88-B574-BB49-A7D0-C089E3D3C187}" type="datetime1">
              <a:rPr lang="en-US" smtClean="0"/>
              <a:t>8/26/20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05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51" r:id="rId3"/>
    <p:sldLayoutId id="2147483660" r:id="rId4"/>
    <p:sldLayoutId id="2147483670" r:id="rId5"/>
    <p:sldLayoutId id="2147483664" r:id="rId6"/>
    <p:sldLayoutId id="2147483650" r:id="rId7"/>
    <p:sldLayoutId id="2147483661" r:id="rId8"/>
    <p:sldLayoutId id="2147483665" r:id="rId9"/>
    <p:sldLayoutId id="2147483657" r:id="rId10"/>
    <p:sldLayoutId id="2147483666" r:id="rId11"/>
    <p:sldLayoutId id="2147483667" r:id="rId12"/>
    <p:sldLayoutId id="214748366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914377" rtl="0" eaLnBrk="1" latinLnBrk="0" hangingPunct="1">
        <a:spcBef>
          <a:spcPct val="0"/>
        </a:spcBef>
        <a:buNone/>
        <a:defRPr sz="32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covid.cornell.edu/students/behavioral-compact/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scl.cornell.edu/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https://health.cornell.edu/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hyperlink" Target="https://scl.cornell.edu/health-wellness/care-crisis-services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arscornell.org/" TargetMode="External"/><Relationship Id="rId2" Type="http://schemas.openxmlformats.org/officeDocument/2006/relationships/hyperlink" Target="https://cornell.campusgroups.com/cmm/cornell-minds-matter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tel:6072555155" TargetMode="External"/><Relationship Id="rId4" Type="http://schemas.openxmlformats.org/officeDocument/2006/relationships/hyperlink" Target="https://health.cornell.edu/services/mental-health-car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hyperlink" Target="https://scl.cornell.edu/residential-life/new-student-programs/tatkon-center-first-year-students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ngineering.cornell.edu/students/undergraduate-students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ngineering.cornell.edu/students/undergraduate-students/advising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gineering.cornell.edu/students/undergraduate-students/academic-opportunities-and-support/contact-us-engineering-learni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lsc.cornell.edu/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cl.cornell.edu/identity-resources/womens-resource-center" TargetMode="External"/><Relationship Id="rId2" Type="http://schemas.openxmlformats.org/officeDocument/2006/relationships/hyperlink" Target="https://scl.cornell.edu/identity-resources/lgbt-resource-center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iversity.cornell.edu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urw.cornell.edu/" TargetMode="External"/><Relationship Id="rId2" Type="http://schemas.openxmlformats.org/officeDocument/2006/relationships/hyperlink" Target="https://scl.cornell.edu/identity-resources/first-generation-low-income-support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cl.cornell.edu/identity-resources/asian-asian-american-center-a3c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cornell.campusgroups.com./home_login" TargetMode="Externa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ingatcornell.com/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uwinds.com/" TargetMode="External"/><Relationship Id="rId2" Type="http://schemas.openxmlformats.org/officeDocument/2006/relationships/hyperlink" Target="https://www.cuorchestra.org/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ngineering.cornell.edu/students/undergraduate-students/special-programs/project-teams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mailto:zl285@cornell.edu" TargetMode="Externa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registrar.cornell.edu/academic-calendar/2020-2021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vid.cornell.edu/students/behavioral-compact/" TargetMode="External"/><Relationship Id="rId2" Type="http://schemas.openxmlformats.org/officeDocument/2006/relationships/hyperlink" Target="https://covid.cornell.edu/students/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5D2553-60C0-CE45-A069-DCA2E5B09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504950"/>
            <a:ext cx="6477528" cy="2400657"/>
          </a:xfrm>
        </p:spPr>
        <p:txBody>
          <a:bodyPr/>
          <a:lstStyle/>
          <a:p>
            <a:pPr algn="ctr"/>
            <a:r>
              <a:rPr kumimoji="1" lang="en-US" altLang="zh-CN" sz="4400" dirty="0">
                <a:latin typeface="+mn-lt"/>
                <a:ea typeface="+mn-ea"/>
              </a:rPr>
              <a:t>WELCOME</a:t>
            </a:r>
            <a:r>
              <a:rPr kumimoji="1" lang="zh-CN" altLang="en-US" sz="4400" dirty="0">
                <a:latin typeface="+mn-lt"/>
                <a:ea typeface="+mn-ea"/>
              </a:rPr>
              <a:t> </a:t>
            </a:r>
            <a:br>
              <a:rPr kumimoji="1" lang="en-US" altLang="zh-CN" sz="4400" dirty="0">
                <a:latin typeface="+mn-lt"/>
                <a:ea typeface="+mn-ea"/>
              </a:rPr>
            </a:br>
            <a:r>
              <a:rPr kumimoji="1" lang="en-US" altLang="zh-CN" sz="4400" dirty="0">
                <a:latin typeface="+mn-lt"/>
                <a:ea typeface="+mn-ea"/>
              </a:rPr>
              <a:t>TO</a:t>
            </a:r>
            <a:r>
              <a:rPr kumimoji="1" lang="zh-CN" altLang="en-US" sz="4400" dirty="0">
                <a:latin typeface="+mn-lt"/>
                <a:ea typeface="+mn-ea"/>
              </a:rPr>
              <a:t> </a:t>
            </a:r>
            <a:br>
              <a:rPr kumimoji="1" lang="en-US" altLang="zh-CN" sz="4400" dirty="0">
                <a:latin typeface="+mn-lt"/>
                <a:ea typeface="+mn-ea"/>
              </a:rPr>
            </a:br>
            <a:r>
              <a:rPr kumimoji="1" lang="en-US" altLang="zh-CN" sz="4400" dirty="0">
                <a:latin typeface="+mn-lt"/>
                <a:ea typeface="+mn-ea"/>
              </a:rPr>
              <a:t>CORNELL</a:t>
            </a:r>
            <a:endParaRPr kumimoji="1" lang="zh-CN" altLang="en-US" sz="44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0208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65A7247-CE1C-BE4E-9624-B3B6CFCE0F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5753" y="1314452"/>
            <a:ext cx="8678863" cy="3619498"/>
          </a:xfrm>
        </p:spPr>
        <p:txBody>
          <a:bodyPr/>
          <a:lstStyle/>
          <a:p>
            <a:r>
              <a:rPr kumimoji="1" lang="en-US" altLang="zh-CN" dirty="0"/>
              <a:t>Please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read</a:t>
            </a:r>
            <a:r>
              <a:rPr kumimoji="1" lang="zh-CN" altLang="en-US" dirty="0"/>
              <a:t> </a:t>
            </a:r>
            <a:r>
              <a:rPr kumimoji="1" lang="en-US" altLang="zh-CN" dirty="0"/>
              <a:t>carefully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through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“</a:t>
            </a:r>
            <a:r>
              <a:rPr lang="en-US" altLang="zh-CN" dirty="0"/>
              <a:t>Cornell Student Behavioral Compact</a:t>
            </a:r>
            <a:r>
              <a:rPr kumimoji="1" lang="en-US" altLang="zh-CN" dirty="0"/>
              <a:t>”</a:t>
            </a:r>
            <a:r>
              <a:rPr kumimoji="1" lang="zh-CN" altLang="en-US" dirty="0"/>
              <a:t> </a:t>
            </a:r>
            <a:r>
              <a:rPr kumimoji="1" lang="en-US" altLang="zh-CN" dirty="0"/>
              <a:t>document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(labeled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“behavioral-</a:t>
            </a:r>
            <a:r>
              <a:rPr kumimoji="1" lang="en-US" altLang="zh-CN" dirty="0" err="1"/>
              <a:t>compact.pdf</a:t>
            </a:r>
            <a:r>
              <a:rPr kumimoji="1" lang="en-US" altLang="zh-CN" dirty="0"/>
              <a:t>”</a:t>
            </a:r>
            <a:r>
              <a:rPr kumimoji="1" lang="zh-CN" altLang="en-US" dirty="0"/>
              <a:t> </a:t>
            </a:r>
            <a:r>
              <a:rPr kumimoji="1" lang="en-US" altLang="zh-CN" dirty="0"/>
              <a:t>under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“campus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resources”</a:t>
            </a:r>
            <a:r>
              <a:rPr kumimoji="1" lang="zh-CN" altLang="en-US" dirty="0"/>
              <a:t> </a:t>
            </a:r>
            <a:r>
              <a:rPr kumimoji="1" lang="en-US" altLang="zh-CN" dirty="0"/>
              <a:t>folder).</a:t>
            </a:r>
          </a:p>
          <a:p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compact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should</a:t>
            </a:r>
            <a:r>
              <a:rPr kumimoji="1" lang="zh-CN" altLang="en-US" dirty="0"/>
              <a:t> </a:t>
            </a:r>
            <a:r>
              <a:rPr kumimoji="1" lang="en-US" altLang="zh-CN" dirty="0"/>
              <a:t>also</a:t>
            </a:r>
            <a:r>
              <a:rPr kumimoji="1" lang="zh-CN" altLang="en-US" dirty="0"/>
              <a:t> </a:t>
            </a:r>
            <a:r>
              <a:rPr kumimoji="1" lang="en-US" altLang="zh-CN" dirty="0"/>
              <a:t>have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appeared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re-entry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check-list.</a:t>
            </a:r>
          </a:p>
          <a:p>
            <a:r>
              <a:rPr kumimoji="1" lang="en-US" altLang="zh-CN" dirty="0"/>
              <a:t>Please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through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FAQs</a:t>
            </a:r>
            <a:r>
              <a:rPr kumimoji="1" lang="zh-CN" altLang="en-US" dirty="0"/>
              <a:t> </a:t>
            </a:r>
            <a:r>
              <a:rPr kumimoji="1" lang="en-US" altLang="zh-CN" dirty="0"/>
              <a:t>at</a:t>
            </a:r>
            <a:r>
              <a:rPr kumimoji="1" lang="zh-CN" altLang="en-US" dirty="0"/>
              <a:t> </a:t>
            </a:r>
            <a:r>
              <a:rPr lang="en-US" altLang="zh-CN" dirty="0">
                <a:hlinkClick r:id="rId2"/>
              </a:rPr>
              <a:t>https://covid.cornell.edu/students/behavioral-compact/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Feel</a:t>
            </a:r>
            <a:r>
              <a:rPr lang="zh-CN" altLang="en-US" dirty="0"/>
              <a:t> </a:t>
            </a:r>
            <a:r>
              <a:rPr lang="en-US" altLang="zh-CN" dirty="0"/>
              <a:t>free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reach</a:t>
            </a:r>
            <a:r>
              <a:rPr lang="zh-CN" altLang="en-US" dirty="0"/>
              <a:t> </a:t>
            </a:r>
            <a:r>
              <a:rPr lang="en-US" altLang="zh-CN" dirty="0"/>
              <a:t>out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OS</a:t>
            </a:r>
            <a:r>
              <a:rPr lang="zh-CN" altLang="en-US" dirty="0"/>
              <a:t> </a:t>
            </a:r>
            <a:r>
              <a:rPr lang="en-US" altLang="zh-CN" dirty="0"/>
              <a:t>(Orientation Supervisor)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OL</a:t>
            </a:r>
            <a:r>
              <a:rPr lang="zh-CN" altLang="en-US" dirty="0"/>
              <a:t> </a:t>
            </a:r>
            <a:r>
              <a:rPr lang="en-US" altLang="zh-CN" dirty="0"/>
              <a:t>(Orientation Leader)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questions!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FA91BE8-24E3-E747-9F6B-E7510F696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2400" dirty="0"/>
              <a:t>Student Behavioral Compact 2020-2021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1110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E42D82A-D8E1-0D4A-A1CB-C331C9E799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828801"/>
            <a:ext cx="9144000" cy="590549"/>
          </a:xfrm>
        </p:spPr>
        <p:txBody>
          <a:bodyPr>
            <a:noAutofit/>
          </a:bodyPr>
          <a:lstStyle/>
          <a:p>
            <a:r>
              <a:rPr kumimoji="1" lang="en-US" altLang="zh-CN" sz="4000" b="1" dirty="0"/>
              <a:t>Part</a:t>
            </a:r>
            <a:r>
              <a:rPr kumimoji="1" lang="zh-CN" altLang="en-US" sz="4000" b="1" dirty="0"/>
              <a:t> </a:t>
            </a:r>
            <a:r>
              <a:rPr kumimoji="1" lang="en-US" altLang="zh-CN" sz="4000" b="1" dirty="0"/>
              <a:t>III:</a:t>
            </a:r>
            <a:r>
              <a:rPr kumimoji="1" lang="zh-CN" altLang="en-US" sz="4000" b="1" dirty="0"/>
              <a:t> </a:t>
            </a:r>
            <a:r>
              <a:rPr kumimoji="1" lang="en-US" altLang="zh-CN" sz="4000" b="1" dirty="0"/>
              <a:t>Campus</a:t>
            </a:r>
            <a:r>
              <a:rPr kumimoji="1" lang="zh-CN" altLang="en-US" sz="4000" b="1" dirty="0"/>
              <a:t> </a:t>
            </a:r>
            <a:r>
              <a:rPr kumimoji="1" lang="en-US" altLang="zh-CN" sz="4000" b="1" dirty="0"/>
              <a:t>Resources</a:t>
            </a:r>
            <a:endParaRPr kumimoji="1" lang="zh-CN" altLang="en-US" sz="4000" b="1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DC9E30B-2E73-AE45-9B1B-EAAA20856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1750"/>
            <a:ext cx="9144000" cy="4572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You’re</a:t>
            </a:r>
            <a:r>
              <a:rPr kumimoji="1" lang="zh-CN" altLang="en-US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 </a:t>
            </a:r>
            <a:r>
              <a:rPr kumimoji="1" lang="en-US" altLang="zh-CN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Always</a:t>
            </a:r>
            <a:r>
              <a:rPr kumimoji="1" lang="zh-CN" altLang="en-US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 </a:t>
            </a:r>
            <a:r>
              <a:rPr kumimoji="1" lang="en-US" altLang="zh-CN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Supported</a:t>
            </a:r>
            <a:endParaRPr kumimoji="1" lang="zh-CN" altLang="en-US" dirty="0">
              <a:solidFill>
                <a:schemeClr val="accent4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874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C586D6-1A87-CD48-AF04-4895C04CA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Student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Campus Life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Resources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BE4994-71A1-F24B-A1B1-9291203EF5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26894" y="1352550"/>
            <a:ext cx="9144000" cy="685800"/>
          </a:xfrm>
        </p:spPr>
        <p:txBody>
          <a:bodyPr/>
          <a:lstStyle/>
          <a:p>
            <a:r>
              <a:rPr lang="en-US" altLang="zh-CN" dirty="0">
                <a:hlinkClick r:id="rId2"/>
              </a:rPr>
              <a:t>https://scl.cornell.edu/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3350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51D8B19-F4DA-264A-9D05-4D1429A792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5753" y="1314452"/>
            <a:ext cx="4362447" cy="3543298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hlinkClick r:id="rId2"/>
              </a:rPr>
              <a:t>https://health.cornell.edu/</a:t>
            </a:r>
            <a:endParaRPr lang="en-US" altLang="zh-CN" dirty="0"/>
          </a:p>
          <a:p>
            <a:r>
              <a:rPr lang="en-US" altLang="zh-CN" dirty="0"/>
              <a:t>110 Ho Plaza</a:t>
            </a:r>
          </a:p>
          <a:p>
            <a:r>
              <a:rPr lang="en-US" altLang="zh-CN" dirty="0"/>
              <a:t>+1 607-255-5155</a:t>
            </a:r>
          </a:p>
          <a:p>
            <a:r>
              <a:rPr kumimoji="1" lang="en-US" altLang="zh-CN" dirty="0"/>
              <a:t>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up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myCornellHealth</a:t>
            </a:r>
            <a:r>
              <a:rPr kumimoji="1" lang="zh-CN" altLang="en-US" dirty="0"/>
              <a:t> </a:t>
            </a:r>
            <a:r>
              <a:rPr kumimoji="1" lang="en-US" altLang="zh-CN" dirty="0"/>
              <a:t>account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complete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profile</a:t>
            </a:r>
          </a:p>
          <a:p>
            <a:r>
              <a:rPr kumimoji="1" lang="en-US" altLang="zh-CN" dirty="0"/>
              <a:t>Complete</a:t>
            </a:r>
            <a:r>
              <a:rPr kumimoji="1" lang="zh-CN" altLang="en-US" dirty="0"/>
              <a:t> </a:t>
            </a:r>
            <a:r>
              <a:rPr kumimoji="1" lang="en-US" altLang="zh-CN" dirty="0"/>
              <a:t>immunization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requirements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early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possible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EFFD96B-5FE2-B94B-BB52-390A55CC1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3" y="666750"/>
            <a:ext cx="8677656" cy="51435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Cornell Health 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D7FFB1-CBF4-7D44-92F8-16E5BDC4C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504950"/>
            <a:ext cx="4772409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6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95ECCCF-EA14-E347-99C5-68AD53273B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9201" y="1276350"/>
            <a:ext cx="4272800" cy="2999185"/>
          </a:xfrm>
        </p:spPr>
        <p:txBody>
          <a:bodyPr/>
          <a:lstStyle/>
          <a:p>
            <a:r>
              <a:rPr lang="en-US" altLang="zh-CN" dirty="0">
                <a:hlinkClick r:id="rId2"/>
              </a:rPr>
              <a:t>https://scl.cornell.edu/health-wellness/care-crisis-services</a:t>
            </a:r>
            <a:endParaRPr lang="en-US" altLang="zh-CN" dirty="0"/>
          </a:p>
          <a:p>
            <a:r>
              <a:rPr lang="en-US" altLang="zh-CN" dirty="0"/>
              <a:t>200 Willard Straight Hall</a:t>
            </a:r>
          </a:p>
          <a:p>
            <a:r>
              <a:rPr lang="en-US" altLang="zh-CN" dirty="0"/>
              <a:t>+1</a:t>
            </a:r>
            <a:r>
              <a:rPr lang="zh-CN" altLang="en-US" dirty="0"/>
              <a:t> </a:t>
            </a:r>
            <a:r>
              <a:rPr lang="en-US" altLang="zh-CN" dirty="0"/>
              <a:t>607-254-8598</a:t>
            </a:r>
          </a:p>
          <a:p>
            <a:r>
              <a:rPr kumimoji="1" lang="en-US" altLang="zh-CN" dirty="0"/>
              <a:t>Emergency:</a:t>
            </a:r>
            <a:r>
              <a:rPr kumimoji="1" lang="zh-CN" altLang="en-US" dirty="0"/>
              <a:t> </a:t>
            </a:r>
            <a:r>
              <a:rPr kumimoji="1" lang="en-US" altLang="zh-CN" dirty="0"/>
              <a:t>+1</a:t>
            </a:r>
            <a:r>
              <a:rPr kumimoji="1" lang="zh-CN" altLang="en-US" dirty="0"/>
              <a:t> </a:t>
            </a:r>
            <a:r>
              <a:rPr lang="en-US" altLang="zh-CN" dirty="0"/>
              <a:t>607-255-1111 </a:t>
            </a:r>
          </a:p>
          <a:p>
            <a:r>
              <a:rPr lang="en-US" altLang="zh-CN" dirty="0"/>
              <a:t>Free</a:t>
            </a:r>
            <a:r>
              <a:rPr lang="zh-CN" altLang="en-US" dirty="0"/>
              <a:t> </a:t>
            </a:r>
            <a:r>
              <a:rPr lang="en-US" altLang="zh-CN" dirty="0"/>
              <a:t>popcorns</a:t>
            </a:r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82FDDC7-C48E-6946-9A72-E923EFD89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3" y="590550"/>
            <a:ext cx="8677656" cy="51435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Care and Crisis Services 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342A10-49E3-0C46-9A75-802869608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590550"/>
            <a:ext cx="28194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2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95E178E-66BA-5C4E-B1C1-399B02B89A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5753" y="1314452"/>
            <a:ext cx="8678863" cy="3543298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Cornell Minds Matter</a:t>
            </a:r>
            <a:r>
              <a:rPr lang="zh-CN" altLang="en-US" dirty="0"/>
              <a:t> </a:t>
            </a:r>
            <a:r>
              <a:rPr lang="en-US" altLang="zh-CN" dirty="0"/>
              <a:t>(CMM)</a:t>
            </a:r>
          </a:p>
          <a:p>
            <a:pPr lvl="1"/>
            <a:r>
              <a:rPr lang="en-US" altLang="zh-CN" dirty="0">
                <a:hlinkClick r:id="rId2"/>
              </a:rPr>
              <a:t>https://cornell.campusgroups.com/cmm/cornell-minds-matter/</a:t>
            </a:r>
            <a:endParaRPr lang="en-US" altLang="zh-CN" dirty="0"/>
          </a:p>
          <a:p>
            <a:r>
              <a:rPr lang="en-US" altLang="zh-CN" dirty="0"/>
              <a:t>Leave of Absence Support Group</a:t>
            </a:r>
          </a:p>
          <a:p>
            <a:r>
              <a:rPr lang="en-US" altLang="zh-CN" dirty="0"/>
              <a:t>Empathy, Assistance and Referral Service</a:t>
            </a:r>
            <a:r>
              <a:rPr lang="zh-CN" altLang="en-US" dirty="0"/>
              <a:t> </a:t>
            </a:r>
            <a:r>
              <a:rPr lang="en-US" altLang="zh-CN" dirty="0"/>
              <a:t>(EARS)</a:t>
            </a:r>
          </a:p>
          <a:p>
            <a:pPr lvl="1"/>
            <a:r>
              <a:rPr lang="en-US" altLang="zh-CN" dirty="0">
                <a:hlinkClick r:id="rId3"/>
              </a:rPr>
              <a:t>https://www.earscornell.org/</a:t>
            </a:r>
            <a:endParaRPr lang="en-US" altLang="zh-CN" dirty="0"/>
          </a:p>
          <a:p>
            <a:r>
              <a:rPr lang="en-US" altLang="zh-CN" dirty="0"/>
              <a:t>Counselling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Psychological Services (CAPS)</a:t>
            </a:r>
          </a:p>
          <a:p>
            <a:pPr lvl="1"/>
            <a:r>
              <a:rPr lang="en-US" altLang="zh-CN" dirty="0">
                <a:hlinkClick r:id="rId4"/>
              </a:rPr>
              <a:t>https://health.cornell.edu/services/mental-health-care</a:t>
            </a:r>
            <a:endParaRPr lang="en-US" altLang="zh-CN" dirty="0"/>
          </a:p>
          <a:p>
            <a:r>
              <a:rPr lang="en-US" altLang="zh-CN" dirty="0"/>
              <a:t>24/7</a:t>
            </a:r>
            <a:r>
              <a:rPr lang="zh-CN" altLang="en-US" dirty="0"/>
              <a:t> </a:t>
            </a:r>
            <a:r>
              <a:rPr lang="en-US" altLang="zh-CN" dirty="0"/>
              <a:t>Phone</a:t>
            </a:r>
            <a:r>
              <a:rPr lang="zh-CN" altLang="en-US" dirty="0"/>
              <a:t> </a:t>
            </a:r>
            <a:r>
              <a:rPr lang="en-US" altLang="zh-CN" dirty="0"/>
              <a:t>Consultation:</a:t>
            </a:r>
            <a:r>
              <a:rPr lang="zh-CN" altLang="en-US" dirty="0"/>
              <a:t> </a:t>
            </a:r>
            <a:r>
              <a:rPr lang="en-US" altLang="zh-CN" dirty="0"/>
              <a:t>+1</a:t>
            </a:r>
            <a:r>
              <a:rPr lang="zh-CN" altLang="en-US" dirty="0"/>
              <a:t> </a:t>
            </a:r>
            <a:r>
              <a:rPr lang="en-US" altLang="zh-CN" dirty="0">
                <a:hlinkClick r:id="rId5"/>
              </a:rPr>
              <a:t>607-255-5155</a:t>
            </a:r>
            <a:r>
              <a:rPr lang="zh-CN" altLang="en-US" dirty="0"/>
              <a:t> </a:t>
            </a:r>
            <a:r>
              <a:rPr lang="en-US" altLang="zh-CN" dirty="0"/>
              <a:t>(#2)</a:t>
            </a:r>
          </a:p>
          <a:p>
            <a:r>
              <a:rPr lang="en-US" altLang="zh-CN" dirty="0"/>
              <a:t>Cornell</a:t>
            </a:r>
            <a:r>
              <a:rPr lang="zh-CN" altLang="en-US" dirty="0"/>
              <a:t> </a:t>
            </a:r>
            <a:r>
              <a:rPr lang="en-US" altLang="zh-CN" dirty="0"/>
              <a:t>Police</a:t>
            </a:r>
            <a:r>
              <a:rPr lang="zh-CN" altLang="en-US" dirty="0"/>
              <a:t> </a:t>
            </a:r>
            <a:r>
              <a:rPr lang="en-US" altLang="zh-CN" dirty="0"/>
              <a:t>(See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back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Student</a:t>
            </a:r>
            <a:r>
              <a:rPr lang="zh-CN" altLang="en-US" dirty="0"/>
              <a:t> </a:t>
            </a:r>
            <a:r>
              <a:rPr lang="en-US" altLang="zh-CN" dirty="0"/>
              <a:t>ID)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9E392D8-862B-FF4B-8F6B-8ED91904D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3" y="590550"/>
            <a:ext cx="8677656" cy="5143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Mental</a:t>
            </a:r>
            <a:r>
              <a:rPr kumimoji="1" lang="zh-CN" altLang="en-US" dirty="0"/>
              <a:t> </a:t>
            </a:r>
            <a:r>
              <a:rPr kumimoji="1" lang="en-US" altLang="zh-CN" dirty="0"/>
              <a:t>Health</a:t>
            </a:r>
            <a:r>
              <a:rPr kumimoji="1" lang="zh-CN" altLang="en-US" dirty="0"/>
              <a:t> </a:t>
            </a:r>
            <a:r>
              <a:rPr kumimoji="1" lang="en-US" altLang="zh-CN" dirty="0"/>
              <a:t>Support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Crisis</a:t>
            </a:r>
            <a:r>
              <a:rPr kumimoji="1" lang="zh-CN" altLang="en-US" dirty="0"/>
              <a:t> </a:t>
            </a:r>
            <a:r>
              <a:rPr kumimoji="1" lang="en-US" altLang="zh-CN" dirty="0"/>
              <a:t>Services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531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134C3C4-CAE8-AB47-A3D1-1C90F246F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5750" y="1428750"/>
            <a:ext cx="4133850" cy="3200400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>
                <a:hlinkClick r:id="rId2"/>
              </a:rPr>
              <a:t>https://scl.cornell.edu/residential-life/new-student-programs/tatkon-center-first-year-students</a:t>
            </a:r>
            <a:endParaRPr lang="en-US" altLang="zh-CN" dirty="0"/>
          </a:p>
          <a:p>
            <a:r>
              <a:rPr kumimoji="1" lang="en-US" altLang="zh-CN" dirty="0"/>
              <a:t>3058</a:t>
            </a:r>
            <a:r>
              <a:rPr kumimoji="1" lang="zh-CN" altLang="en-US" dirty="0"/>
              <a:t> </a:t>
            </a:r>
            <a:r>
              <a:rPr kumimoji="1" lang="en-US" altLang="zh-CN" dirty="0"/>
              <a:t>Balch</a:t>
            </a:r>
            <a:r>
              <a:rPr kumimoji="1" lang="zh-CN" altLang="en-US" dirty="0"/>
              <a:t> </a:t>
            </a:r>
            <a:r>
              <a:rPr kumimoji="1" lang="en-US" altLang="zh-CN" dirty="0"/>
              <a:t>Hall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Enter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door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courtyard</a:t>
            </a:r>
          </a:p>
          <a:p>
            <a:r>
              <a:rPr kumimoji="1" lang="en-US" altLang="zh-CN" dirty="0"/>
              <a:t>Tutoring,</a:t>
            </a:r>
            <a:r>
              <a:rPr kumimoji="1" lang="zh-CN" altLang="en-US" dirty="0"/>
              <a:t> </a:t>
            </a:r>
            <a:r>
              <a:rPr kumimoji="1" lang="en-US" altLang="zh-CN" dirty="0"/>
              <a:t>Advising,</a:t>
            </a:r>
            <a:r>
              <a:rPr kumimoji="1" lang="zh-CN" altLang="en-US" dirty="0"/>
              <a:t> </a:t>
            </a:r>
            <a:r>
              <a:rPr kumimoji="1" lang="en-US" altLang="zh-CN" dirty="0"/>
              <a:t>Mental</a:t>
            </a:r>
            <a:r>
              <a:rPr kumimoji="1" lang="zh-CN" altLang="en-US" dirty="0"/>
              <a:t> </a:t>
            </a:r>
            <a:r>
              <a:rPr kumimoji="1" lang="en-US" altLang="zh-CN" dirty="0"/>
              <a:t>Health</a:t>
            </a:r>
            <a:r>
              <a:rPr kumimoji="1" lang="zh-CN" altLang="en-US" dirty="0"/>
              <a:t> </a:t>
            </a:r>
            <a:r>
              <a:rPr kumimoji="1" lang="en-US" altLang="zh-CN" dirty="0"/>
              <a:t>Support,</a:t>
            </a:r>
            <a:r>
              <a:rPr kumimoji="1" lang="zh-CN" altLang="en-US" dirty="0"/>
              <a:t> </a:t>
            </a:r>
            <a:r>
              <a:rPr kumimoji="1" lang="en-US" altLang="zh-CN" dirty="0"/>
              <a:t>etc.</a:t>
            </a:r>
          </a:p>
          <a:p>
            <a:r>
              <a:rPr kumimoji="1" lang="en-US" altLang="zh-CN" dirty="0"/>
              <a:t>Hot</a:t>
            </a:r>
            <a:r>
              <a:rPr kumimoji="1" lang="zh-CN" altLang="en-US" dirty="0"/>
              <a:t> </a:t>
            </a:r>
            <a:r>
              <a:rPr kumimoji="1" lang="en-US" altLang="zh-CN" dirty="0"/>
              <a:t>Chocolate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Puppies</a:t>
            </a: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BE3AD8F-CC14-A046-B89F-8D09ACCE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400" dirty="0" err="1"/>
              <a:t>Tatkon</a:t>
            </a:r>
            <a:r>
              <a:rPr lang="en-US" altLang="zh-CN" sz="2400" dirty="0"/>
              <a:t> Center for New Students and New Student Programs </a:t>
            </a:r>
            <a:endParaRPr kumimoji="1"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1E7807-979B-5D4F-957F-14FA0B5DED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581150"/>
            <a:ext cx="38862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A0595A-6DA3-D748-AB1D-E00392ED2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College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Engineering</a:t>
            </a:r>
            <a:r>
              <a:rPr kumimoji="1" lang="zh-CN" altLang="en-US" dirty="0"/>
              <a:t> 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A15068-A144-5044-90A2-AF779FB09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412" y="1428750"/>
            <a:ext cx="9144000" cy="552448"/>
          </a:xfrm>
        </p:spPr>
        <p:txBody>
          <a:bodyPr/>
          <a:lstStyle/>
          <a:p>
            <a:r>
              <a:rPr lang="en-US" altLang="zh-CN" dirty="0">
                <a:hlinkClick r:id="rId2"/>
              </a:rPr>
              <a:t>https://www.engineering.cornell.edu/students/undergraduate-students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802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29D53C5-BC19-4245-ABD1-37F633D6AC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5753" y="1314452"/>
            <a:ext cx="4591047" cy="3619498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Rhodes</a:t>
            </a:r>
            <a:r>
              <a:rPr kumimoji="1" lang="zh-CN" altLang="en-US" dirty="0"/>
              <a:t> </a:t>
            </a:r>
            <a:r>
              <a:rPr kumimoji="1" lang="en-US" altLang="zh-CN" dirty="0"/>
              <a:t>Hall,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r>
              <a:rPr kumimoji="1" lang="en-US" altLang="zh-CN" baseline="30000" dirty="0"/>
              <a:t>st</a:t>
            </a:r>
            <a:r>
              <a:rPr kumimoji="1" lang="zh-CN" altLang="en-US" dirty="0"/>
              <a:t> </a:t>
            </a:r>
            <a:r>
              <a:rPr kumimoji="1" lang="en-US" altLang="zh-CN" dirty="0"/>
              <a:t>floor</a:t>
            </a:r>
          </a:p>
          <a:p>
            <a:r>
              <a:rPr lang="en-US" altLang="zh-CN" dirty="0">
                <a:hlinkClick r:id="rId2"/>
              </a:rPr>
              <a:t>https://www.engineering.cornell.edu/students/undergraduate-students/advising</a:t>
            </a:r>
            <a:endParaRPr lang="en-US" altLang="zh-CN" dirty="0"/>
          </a:p>
          <a:p>
            <a:r>
              <a:rPr kumimoji="1" lang="en-US" altLang="zh-CN" dirty="0"/>
              <a:t>Faculty</a:t>
            </a:r>
            <a:r>
              <a:rPr kumimoji="1" lang="zh-CN" altLang="en-US" dirty="0"/>
              <a:t> </a:t>
            </a:r>
            <a:r>
              <a:rPr kumimoji="1" lang="en-US" altLang="zh-CN" dirty="0"/>
              <a:t>Advisor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-US" altLang="zh-CN" dirty="0"/>
              <a:t>Program</a:t>
            </a:r>
            <a:r>
              <a:rPr kumimoji="1" lang="zh-CN" altLang="en-US" dirty="0"/>
              <a:t> </a:t>
            </a:r>
            <a:r>
              <a:rPr kumimoji="1" lang="en-US" altLang="zh-CN" dirty="0"/>
              <a:t>Advisor</a:t>
            </a:r>
          </a:p>
          <a:p>
            <a:r>
              <a:rPr kumimoji="1" lang="en-US" altLang="zh-CN" dirty="0"/>
              <a:t>Peer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Advisor:</a:t>
            </a:r>
            <a:r>
              <a:rPr kumimoji="1" lang="zh-CN" altLang="en-US" dirty="0"/>
              <a:t> </a:t>
            </a:r>
            <a:r>
              <a:rPr kumimoji="1" lang="en-US" altLang="zh-CN" dirty="0"/>
              <a:t>ENGRG</a:t>
            </a:r>
            <a:r>
              <a:rPr kumimoji="1" lang="zh-CN" altLang="en-US" dirty="0"/>
              <a:t> </a:t>
            </a:r>
            <a:r>
              <a:rPr kumimoji="1" lang="en-US" altLang="zh-CN" dirty="0"/>
              <a:t>1050</a:t>
            </a:r>
          </a:p>
          <a:p>
            <a:pPr lvl="1"/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  <a:r>
              <a:rPr kumimoji="1" lang="en-US" altLang="zh-CN" dirty="0"/>
              <a:t>credit,</a:t>
            </a:r>
            <a:r>
              <a:rPr kumimoji="1" lang="zh-CN" altLang="en-US" dirty="0"/>
              <a:t> </a:t>
            </a:r>
            <a:r>
              <a:rPr kumimoji="1" lang="en-US" altLang="zh-CN" dirty="0"/>
              <a:t>S/U</a:t>
            </a:r>
          </a:p>
          <a:p>
            <a:pPr lvl="1"/>
            <a:r>
              <a:rPr kumimoji="1" lang="en-US" altLang="zh-CN" dirty="0"/>
              <a:t>Mandatory</a:t>
            </a:r>
            <a:r>
              <a:rPr kumimoji="1" lang="zh-CN" altLang="en-US" dirty="0"/>
              <a:t> </a:t>
            </a:r>
            <a:r>
              <a:rPr kumimoji="1" lang="en-US" altLang="zh-CN" dirty="0"/>
              <a:t>Group</a:t>
            </a:r>
            <a:r>
              <a:rPr kumimoji="1" lang="zh-CN" altLang="en-US" dirty="0"/>
              <a:t> </a:t>
            </a:r>
            <a:r>
              <a:rPr kumimoji="1" lang="en-US" altLang="zh-CN" dirty="0"/>
              <a:t>Sessions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5B01A83-4DA0-6A4F-A0A1-00974DB12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3" y="666750"/>
            <a:ext cx="8677656" cy="5143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Engineering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Advising</a:t>
            </a:r>
            <a:endParaRPr kumimoji="1" lang="zh-CN" altLang="en-US" dirty="0"/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176391E1-C18B-544F-878F-932E59AC8455}"/>
              </a:ext>
            </a:extLst>
          </p:cNvPr>
          <p:cNvSpPr txBox="1">
            <a:spLocks/>
          </p:cNvSpPr>
          <p:nvPr/>
        </p:nvSpPr>
        <p:spPr>
          <a:xfrm>
            <a:off x="4876800" y="1314452"/>
            <a:ext cx="3815690" cy="2999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Course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Selection</a:t>
            </a:r>
          </a:p>
          <a:p>
            <a:r>
              <a:rPr kumimoji="1" lang="en-US" altLang="zh-CN" dirty="0"/>
              <a:t>Major</a:t>
            </a:r>
            <a:r>
              <a:rPr kumimoji="1" lang="zh-CN" altLang="en-US" dirty="0"/>
              <a:t> </a:t>
            </a:r>
            <a:r>
              <a:rPr kumimoji="1" lang="en-US" altLang="zh-CN" dirty="0"/>
              <a:t>Affiliation</a:t>
            </a:r>
          </a:p>
          <a:p>
            <a:r>
              <a:rPr kumimoji="1" lang="en-US" altLang="zh-CN" dirty="0"/>
              <a:t>Undergrad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Research</a:t>
            </a:r>
          </a:p>
          <a:p>
            <a:r>
              <a:rPr kumimoji="1" lang="en-US" altLang="zh-CN" dirty="0"/>
              <a:t>Career</a:t>
            </a:r>
            <a:r>
              <a:rPr kumimoji="1" lang="zh-CN" altLang="en-US" dirty="0"/>
              <a:t> </a:t>
            </a:r>
            <a:r>
              <a:rPr kumimoji="1" lang="en-US" altLang="zh-CN" dirty="0"/>
              <a:t>Opportunities</a:t>
            </a:r>
          </a:p>
          <a:p>
            <a:r>
              <a:rPr kumimoji="1" lang="en-US" altLang="zh-CN" dirty="0"/>
              <a:t>…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037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2540B5F-A6EA-254F-B5E8-21154EC953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5753" y="1314452"/>
            <a:ext cx="8678863" cy="3390898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175</a:t>
            </a:r>
            <a:r>
              <a:rPr kumimoji="1" lang="zh-CN" altLang="en-US" dirty="0"/>
              <a:t> </a:t>
            </a:r>
            <a:r>
              <a:rPr kumimoji="1" lang="en-US" altLang="zh-CN" dirty="0"/>
              <a:t>Rhodes</a:t>
            </a:r>
            <a:r>
              <a:rPr kumimoji="1" lang="zh-CN" altLang="en-US" dirty="0"/>
              <a:t> </a:t>
            </a:r>
            <a:r>
              <a:rPr kumimoji="1" lang="en-US" altLang="zh-CN" dirty="0"/>
              <a:t>Hall</a:t>
            </a:r>
          </a:p>
          <a:p>
            <a:r>
              <a:rPr lang="en-US" altLang="zh-CN" dirty="0">
                <a:hlinkClick r:id="rId3"/>
              </a:rPr>
              <a:t>https://www.engineering.cornell.edu/students/undergraduate-students/academic-opportunities-and-support/contact-us-engineering-learning</a:t>
            </a:r>
            <a:endParaRPr lang="en-US" altLang="zh-CN" dirty="0"/>
          </a:p>
          <a:p>
            <a:r>
              <a:rPr kumimoji="1" lang="en-US" altLang="zh-CN" dirty="0"/>
              <a:t>Academic</a:t>
            </a:r>
            <a:r>
              <a:rPr kumimoji="1" lang="zh-CN" altLang="en-US" dirty="0"/>
              <a:t> </a:t>
            </a:r>
            <a:r>
              <a:rPr kumimoji="1" lang="en-US" altLang="zh-CN" dirty="0"/>
              <a:t>Excellence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Workshop</a:t>
            </a:r>
            <a:r>
              <a:rPr kumimoji="1" lang="zh-CN" altLang="en-US" dirty="0"/>
              <a:t> </a:t>
            </a:r>
            <a:r>
              <a:rPr kumimoji="1" lang="en-US" altLang="zh-CN" dirty="0"/>
              <a:t>(AEW)</a:t>
            </a:r>
          </a:p>
          <a:p>
            <a:pPr lvl="1"/>
            <a:r>
              <a:rPr kumimoji="1" lang="en-US" altLang="zh-CN" dirty="0"/>
              <a:t>MATH</a:t>
            </a:r>
            <a:r>
              <a:rPr kumimoji="1" lang="zh-CN" altLang="en-US" dirty="0"/>
              <a:t> </a:t>
            </a:r>
            <a:r>
              <a:rPr kumimoji="1" lang="en-US" altLang="zh-CN" dirty="0"/>
              <a:t>1910,</a:t>
            </a:r>
            <a:r>
              <a:rPr kumimoji="1" lang="zh-CN" altLang="en-US" dirty="0"/>
              <a:t> </a:t>
            </a:r>
            <a:r>
              <a:rPr kumimoji="1" lang="en-US" altLang="zh-CN" dirty="0"/>
              <a:t>1920,</a:t>
            </a:r>
            <a:r>
              <a:rPr kumimoji="1" lang="zh-CN" altLang="en-US" dirty="0"/>
              <a:t> </a:t>
            </a:r>
            <a:r>
              <a:rPr kumimoji="1" lang="en-US" altLang="zh-CN" dirty="0"/>
              <a:t>2930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2940;</a:t>
            </a:r>
            <a:r>
              <a:rPr kumimoji="1" lang="zh-CN" altLang="en-US" dirty="0"/>
              <a:t> </a:t>
            </a:r>
            <a:r>
              <a:rPr kumimoji="1" lang="en-US" altLang="zh-CN" dirty="0"/>
              <a:t>CS</a:t>
            </a:r>
            <a:r>
              <a:rPr kumimoji="1" lang="zh-CN" altLang="en-US" dirty="0"/>
              <a:t> </a:t>
            </a:r>
            <a:r>
              <a:rPr kumimoji="1" lang="en-US" altLang="zh-CN" dirty="0"/>
              <a:t>1110,</a:t>
            </a:r>
            <a:r>
              <a:rPr kumimoji="1" lang="zh-CN" altLang="en-US" dirty="0"/>
              <a:t> </a:t>
            </a:r>
            <a:r>
              <a:rPr kumimoji="1" lang="en-US" altLang="zh-CN" dirty="0"/>
              <a:t>1112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2110;</a:t>
            </a:r>
            <a:r>
              <a:rPr kumimoji="1" lang="zh-CN" altLang="en-US" dirty="0"/>
              <a:t> </a:t>
            </a:r>
            <a:r>
              <a:rPr kumimoji="1" lang="en-US" altLang="zh-CN" dirty="0"/>
              <a:t>ENGRD</a:t>
            </a:r>
            <a:r>
              <a:rPr kumimoji="1" lang="zh-CN" altLang="en-US" dirty="0"/>
              <a:t> </a:t>
            </a:r>
            <a:r>
              <a:rPr kumimoji="1" lang="en-US" altLang="zh-CN" dirty="0"/>
              <a:t>2700;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CHEM</a:t>
            </a:r>
            <a:r>
              <a:rPr kumimoji="1" lang="zh-CN" altLang="en-US" dirty="0"/>
              <a:t> </a:t>
            </a:r>
            <a:r>
              <a:rPr kumimoji="1" lang="en-US" altLang="zh-CN" dirty="0"/>
              <a:t>2090</a:t>
            </a:r>
          </a:p>
          <a:p>
            <a:r>
              <a:rPr kumimoji="1" lang="en-US" altLang="zh-CN" dirty="0"/>
              <a:t>Elementary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Math</a:t>
            </a:r>
            <a:r>
              <a:rPr kumimoji="1" lang="zh-CN" altLang="en-US" dirty="0"/>
              <a:t> </a:t>
            </a:r>
            <a:r>
              <a:rPr kumimoji="1" lang="en-US" altLang="zh-CN" dirty="0"/>
              <a:t>Course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Workshop</a:t>
            </a:r>
          </a:p>
          <a:p>
            <a:r>
              <a:rPr kumimoji="1" lang="en-US" altLang="zh-CN" dirty="0"/>
              <a:t>ELI</a:t>
            </a:r>
            <a:r>
              <a:rPr kumimoji="1" lang="zh-CN" altLang="en-US" dirty="0"/>
              <a:t> </a:t>
            </a:r>
            <a:r>
              <a:rPr kumimoji="1" lang="en-US" altLang="zh-CN" dirty="0"/>
              <a:t>Tutoring</a:t>
            </a:r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AE46F9A-2C2B-D34F-858D-4C3049360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960" y="590550"/>
            <a:ext cx="8677656" cy="5143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Engineering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Initiatives</a:t>
            </a:r>
            <a:r>
              <a:rPr kumimoji="1" lang="zh-CN" altLang="en-US" dirty="0"/>
              <a:t> </a:t>
            </a:r>
            <a:r>
              <a:rPr kumimoji="1" lang="en-US" altLang="zh-CN" dirty="0"/>
              <a:t>(ELI)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244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5B1596-AF97-6D46-B8FE-B0BEA0331D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90636" y="3105150"/>
            <a:ext cx="2210328" cy="609600"/>
          </a:xfrm>
          <a:solidFill>
            <a:schemeClr val="accent3">
              <a:lumMod val="20000"/>
              <a:lumOff val="80000"/>
              <a:alpha val="48000"/>
            </a:schemeClr>
          </a:solidFill>
        </p:spPr>
        <p:txBody>
          <a:bodyPr/>
          <a:lstStyle/>
          <a:p>
            <a:r>
              <a:rPr kumimoji="1" lang="en-US" altLang="zh-CN" sz="2000" b="1" dirty="0">
                <a:solidFill>
                  <a:schemeClr val="accent4">
                    <a:lumMod val="50000"/>
                  </a:schemeClr>
                </a:solidFill>
              </a:rPr>
              <a:t>August</a:t>
            </a:r>
            <a:r>
              <a:rPr kumimoji="1" lang="zh-CN" altLang="en-US" sz="20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kumimoji="1" lang="en-US" altLang="zh-CN" sz="2000" b="1" dirty="0">
                <a:solidFill>
                  <a:schemeClr val="accent4">
                    <a:lumMod val="50000"/>
                  </a:schemeClr>
                </a:solidFill>
              </a:rPr>
              <a:t>26,</a:t>
            </a:r>
            <a:r>
              <a:rPr kumimoji="1" lang="zh-CN" altLang="en-US" sz="20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kumimoji="1" lang="en-US" altLang="zh-CN" sz="2000" b="1" dirty="0">
                <a:solidFill>
                  <a:schemeClr val="accent4">
                    <a:lumMod val="50000"/>
                  </a:schemeClr>
                </a:solidFill>
              </a:rPr>
              <a:t>2020</a:t>
            </a:r>
            <a:endParaRPr kumimoji="1" lang="zh-CN" altLang="en-US" sz="2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3C18E2E1-3353-4545-9A28-B0112E144DE9}"/>
              </a:ext>
            </a:extLst>
          </p:cNvPr>
          <p:cNvSpPr txBox="1">
            <a:spLocks/>
          </p:cNvSpPr>
          <p:nvPr/>
        </p:nvSpPr>
        <p:spPr>
          <a:xfrm>
            <a:off x="1371600" y="1885950"/>
            <a:ext cx="6248400" cy="923544"/>
          </a:xfrm>
          <a:prstGeom prst="rect">
            <a:avLst/>
          </a:prstGeom>
          <a:solidFill>
            <a:schemeClr val="accent3">
              <a:lumMod val="20000"/>
              <a:lumOff val="80000"/>
              <a:alpha val="48000"/>
            </a:schemeClr>
          </a:solidFill>
        </p:spPr>
        <p:txBody>
          <a:bodyPr vert="horz" wrap="square" lIns="182880" tIns="182880" rIns="182880" bIns="18288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3600" b="1" dirty="0">
                <a:solidFill>
                  <a:schemeClr val="accent4">
                    <a:lumMod val="50000"/>
                  </a:schemeClr>
                </a:solidFill>
              </a:rPr>
              <a:t>Orientation</a:t>
            </a:r>
            <a:r>
              <a:rPr kumimoji="1" lang="zh-CN" altLang="en-US" sz="36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kumimoji="1" lang="en-US" altLang="zh-CN" sz="3600" b="1" dirty="0">
                <a:solidFill>
                  <a:schemeClr val="accent4">
                    <a:lumMod val="50000"/>
                  </a:schemeClr>
                </a:solidFill>
              </a:rPr>
              <a:t>Group</a:t>
            </a:r>
            <a:r>
              <a:rPr kumimoji="1" lang="zh-CN" altLang="en-US" sz="36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kumimoji="1" lang="en-US" altLang="zh-CN" sz="3600" b="1" dirty="0">
                <a:solidFill>
                  <a:schemeClr val="accent4">
                    <a:lumMod val="50000"/>
                  </a:schemeClr>
                </a:solidFill>
              </a:rPr>
              <a:t>Meeting</a:t>
            </a:r>
            <a:r>
              <a:rPr kumimoji="1" lang="zh-CN" altLang="en-US" sz="36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kumimoji="1" lang="en-US" altLang="zh-CN" sz="3600" b="1" dirty="0">
                <a:solidFill>
                  <a:schemeClr val="accent4">
                    <a:lumMod val="50000"/>
                  </a:schemeClr>
                </a:solidFill>
              </a:rPr>
              <a:t>I</a:t>
            </a:r>
            <a:endParaRPr kumimoji="1" lang="zh-CN" altLang="en-US" sz="3600" b="1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11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25EE4D4-2677-0245-8315-DA0C81FE95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http://lsc.cornell.edu/</a:t>
            </a:r>
            <a:endParaRPr lang="en-US" altLang="zh-CN" dirty="0"/>
          </a:p>
          <a:p>
            <a:r>
              <a:rPr kumimoji="1" lang="en-US" altLang="zh-CN" dirty="0"/>
              <a:t>Peer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Tutoring</a:t>
            </a: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BA88E39-DE01-CB42-B44C-8A9C1FF12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960" y="590550"/>
            <a:ext cx="8677656" cy="5143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Learning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Strategies</a:t>
            </a:r>
            <a:r>
              <a:rPr kumimoji="1" lang="zh-CN" altLang="en-US" dirty="0"/>
              <a:t> </a:t>
            </a:r>
            <a:r>
              <a:rPr kumimoji="1" lang="en-US" altLang="zh-CN" dirty="0"/>
              <a:t>Center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541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B2BF853-BCE1-0242-8011-2AB6014843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5753" y="1314452"/>
            <a:ext cx="8678863" cy="3543298"/>
          </a:xfrm>
        </p:spPr>
        <p:txBody>
          <a:bodyPr>
            <a:normAutofit/>
          </a:bodyPr>
          <a:lstStyle/>
          <a:p>
            <a:r>
              <a:rPr lang="en-US" altLang="zh-CN" dirty="0"/>
              <a:t>LGBT Resource Center </a:t>
            </a:r>
          </a:p>
          <a:p>
            <a:pPr lvl="1"/>
            <a:r>
              <a:rPr lang="en-US" altLang="zh-CN" dirty="0">
                <a:hlinkClick r:id="rId2"/>
              </a:rPr>
              <a:t>https://scl.cornell.edu/identity-resources/lgbt-resource-center</a:t>
            </a:r>
            <a:endParaRPr lang="en-US" altLang="zh-CN" dirty="0"/>
          </a:p>
          <a:p>
            <a:pPr lvl="1"/>
            <a:r>
              <a:rPr lang="en-US" altLang="zh-CN" dirty="0"/>
              <a:t>626 Thurston Ave,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en-US" altLang="zh-CN" baseline="30000" dirty="0"/>
              <a:t>rd</a:t>
            </a:r>
            <a:r>
              <a:rPr lang="zh-CN" altLang="en-US" dirty="0"/>
              <a:t> </a:t>
            </a:r>
            <a:r>
              <a:rPr lang="en-US" altLang="zh-CN" dirty="0"/>
              <a:t>floor</a:t>
            </a:r>
          </a:p>
          <a:p>
            <a:r>
              <a:rPr lang="en-US" altLang="zh-CN" dirty="0"/>
              <a:t>Women’s Resource Center </a:t>
            </a:r>
          </a:p>
          <a:p>
            <a:pPr lvl="1"/>
            <a:r>
              <a:rPr lang="en-US" altLang="zh-CN" dirty="0">
                <a:hlinkClick r:id="rId3"/>
              </a:rPr>
              <a:t>https://scl.cornell.edu/identity-resources/womens-resource-center </a:t>
            </a:r>
            <a:endParaRPr lang="en-US" altLang="zh-CN" dirty="0"/>
          </a:p>
          <a:p>
            <a:pPr lvl="1"/>
            <a:r>
              <a:rPr lang="en-US" altLang="zh-CN" dirty="0"/>
              <a:t>209</a:t>
            </a:r>
            <a:r>
              <a:rPr lang="zh-CN" altLang="en-US" dirty="0"/>
              <a:t> </a:t>
            </a:r>
            <a:r>
              <a:rPr lang="en-US" altLang="zh-CN" dirty="0"/>
              <a:t>Willard</a:t>
            </a:r>
            <a:r>
              <a:rPr lang="zh-CN" altLang="en-US" dirty="0"/>
              <a:t> </a:t>
            </a:r>
            <a:r>
              <a:rPr lang="en-US" altLang="zh-CN" dirty="0"/>
              <a:t>Straight</a:t>
            </a:r>
            <a:r>
              <a:rPr lang="zh-CN" altLang="en-US" dirty="0"/>
              <a:t> </a:t>
            </a:r>
            <a:r>
              <a:rPr lang="en-US" altLang="zh-CN" dirty="0"/>
              <a:t>Hall</a:t>
            </a:r>
          </a:p>
          <a:p>
            <a:r>
              <a:rPr lang="en-US" altLang="zh-CN" dirty="0"/>
              <a:t>Diversity &amp;</a:t>
            </a:r>
            <a:r>
              <a:rPr lang="zh-CN" altLang="en-US" dirty="0"/>
              <a:t> </a:t>
            </a:r>
            <a:r>
              <a:rPr lang="en-US" altLang="zh-CN" dirty="0"/>
              <a:t>Inclusion</a:t>
            </a:r>
          </a:p>
          <a:p>
            <a:pPr lvl="1"/>
            <a:r>
              <a:rPr lang="en-US" altLang="zh-CN" dirty="0">
                <a:hlinkClick r:id="rId4"/>
              </a:rPr>
              <a:t>https://diversity.cornell.edu/</a:t>
            </a:r>
            <a:endParaRPr lang="en-US" altLang="zh-CN" dirty="0"/>
          </a:p>
          <a:p>
            <a:pPr marL="457188" lvl="1" indent="0">
              <a:buNone/>
            </a:pP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5DB5F7C-F0B8-6540-ABCB-9A09EF178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960" y="514350"/>
            <a:ext cx="8677656" cy="5143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Other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Important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Resources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620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B2BF853-BCE1-0242-8011-2AB6014843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5753" y="1276350"/>
            <a:ext cx="8678863" cy="3543298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First Generation and Low-Income Student Support </a:t>
            </a:r>
          </a:p>
          <a:p>
            <a:pPr lvl="1"/>
            <a:r>
              <a:rPr lang="en-US" altLang="zh-CN" dirty="0">
                <a:hlinkClick r:id="rId2"/>
              </a:rPr>
              <a:t>https://scl.cornell.edu/identity-resources/first-generation-low-income-support</a:t>
            </a:r>
            <a:endParaRPr lang="en-US" altLang="zh-CN" dirty="0"/>
          </a:p>
          <a:p>
            <a:pPr lvl="1"/>
            <a:r>
              <a:rPr lang="en-US" altLang="zh-CN" dirty="0"/>
              <a:t>626 Thurston Ave,</a:t>
            </a:r>
            <a:r>
              <a:rPr lang="zh-CN" altLang="en-US" dirty="0"/>
              <a:t> </a:t>
            </a:r>
            <a:r>
              <a:rPr lang="en-US" altLang="zh-CN" dirty="0"/>
              <a:t>Room 305</a:t>
            </a:r>
          </a:p>
          <a:p>
            <a:r>
              <a:rPr lang="en-US" altLang="zh-CN" dirty="0"/>
              <a:t>Cornell United Religious Work (CURW) </a:t>
            </a:r>
          </a:p>
          <a:p>
            <a:pPr lvl="1"/>
            <a:r>
              <a:rPr lang="en-US" altLang="zh-CN" dirty="0">
                <a:hlinkClick r:id="rId3"/>
              </a:rPr>
              <a:t>http://www.curw.cornell.edu/</a:t>
            </a:r>
            <a:endParaRPr lang="en-US" altLang="zh-CN" dirty="0"/>
          </a:p>
          <a:p>
            <a:pPr lvl="1"/>
            <a:r>
              <a:rPr lang="en-US" altLang="zh-CN" dirty="0"/>
              <a:t>Annabel</a:t>
            </a:r>
            <a:r>
              <a:rPr lang="zh-CN" altLang="en-US" dirty="0"/>
              <a:t> </a:t>
            </a:r>
            <a:r>
              <a:rPr lang="en-US" altLang="zh-CN" dirty="0"/>
              <a:t>Taylor</a:t>
            </a:r>
            <a:r>
              <a:rPr lang="zh-CN" altLang="en-US" dirty="0"/>
              <a:t> </a:t>
            </a:r>
            <a:r>
              <a:rPr lang="en-US" altLang="zh-CN" dirty="0"/>
              <a:t>Hall</a:t>
            </a:r>
          </a:p>
          <a:p>
            <a:r>
              <a:rPr lang="en-US" altLang="zh-CN" dirty="0"/>
              <a:t>Identity-Based Program Housing</a:t>
            </a:r>
          </a:p>
          <a:p>
            <a:r>
              <a:rPr lang="en-US" altLang="zh-CN" dirty="0"/>
              <a:t>Asian and Asian American Center</a:t>
            </a:r>
            <a:r>
              <a:rPr lang="zh-CN" altLang="en-US" dirty="0"/>
              <a:t> </a:t>
            </a:r>
            <a:r>
              <a:rPr lang="en-US" altLang="zh-CN" dirty="0"/>
              <a:t>(A3C)</a:t>
            </a:r>
          </a:p>
          <a:p>
            <a:pPr lvl="1"/>
            <a:r>
              <a:rPr lang="en-US" altLang="zh-CN" dirty="0">
                <a:hlinkClick r:id="rId4"/>
              </a:rPr>
              <a:t>https://scl.cornell.edu/identity-resources/asian-asian-american-center-a3c </a:t>
            </a:r>
            <a:endParaRPr lang="en-US" altLang="zh-CN" dirty="0"/>
          </a:p>
          <a:p>
            <a:pPr lvl="1"/>
            <a:r>
              <a:rPr lang="en-US" altLang="zh-CN" dirty="0"/>
              <a:t>626 Thurston Ave,</a:t>
            </a:r>
            <a:r>
              <a:rPr lang="zh-CN" altLang="en-US" dirty="0"/>
              <a:t> </a:t>
            </a:r>
            <a:r>
              <a:rPr lang="en-US" altLang="zh-CN" dirty="0"/>
              <a:t>Room 305</a:t>
            </a:r>
          </a:p>
          <a:p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5DB5F7C-F0B8-6540-ABCB-9A09EF178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960" y="514350"/>
            <a:ext cx="8677656" cy="5143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Other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Important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Resources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113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13211AE-B439-D143-B418-C8BF95CE3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3" y="590550"/>
            <a:ext cx="8677656" cy="5143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Useful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Apps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4C826A-42E5-FC4C-B3FF-5C6732A73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457885"/>
            <a:ext cx="2196631" cy="29830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366F423-F542-0A45-ADA4-0713F4D1A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40" y="1454523"/>
            <a:ext cx="2150185" cy="29863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E762F2B-95ED-724A-B85A-B274C136AD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525" y="1411941"/>
            <a:ext cx="2211614" cy="30289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F586B78-1C3B-4349-9B5D-7840BBACB5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138" y="1454523"/>
            <a:ext cx="2146452" cy="298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4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A60D32-F5F3-5B43-8834-9167CEEA7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Other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Resources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DB6DC88-1A11-864E-A7C9-FF2C8CCE50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428750"/>
            <a:ext cx="9144000" cy="781048"/>
          </a:xfrm>
        </p:spPr>
        <p:txBody>
          <a:bodyPr/>
          <a:lstStyle/>
          <a:p>
            <a:r>
              <a:rPr kumimoji="1" lang="en-US" altLang="zh-CN" dirty="0"/>
              <a:t>Please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refer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Student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Campus</a:t>
            </a:r>
            <a:r>
              <a:rPr kumimoji="1" lang="zh-CN" altLang="en-US" dirty="0"/>
              <a:t> </a:t>
            </a:r>
            <a:r>
              <a:rPr kumimoji="1" lang="en-US" altLang="zh-CN" dirty="0"/>
              <a:t>Life</a:t>
            </a:r>
            <a:r>
              <a:rPr kumimoji="1" lang="zh-CN" altLang="en-US" dirty="0"/>
              <a:t> </a:t>
            </a:r>
            <a:r>
              <a:rPr kumimoji="1" lang="en-US" altLang="zh-CN" dirty="0"/>
              <a:t>website.</a:t>
            </a:r>
          </a:p>
        </p:txBody>
      </p:sp>
    </p:spTree>
    <p:extLst>
      <p:ext uri="{BB962C8B-B14F-4D97-AF65-F5344CB8AC3E}">
        <p14:creationId xmlns:p14="http://schemas.microsoft.com/office/powerpoint/2010/main" val="53577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E42D82A-D8E1-0D4A-A1CB-C331C9E799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828801"/>
            <a:ext cx="9144000" cy="590549"/>
          </a:xfrm>
        </p:spPr>
        <p:txBody>
          <a:bodyPr>
            <a:noAutofit/>
          </a:bodyPr>
          <a:lstStyle/>
          <a:p>
            <a:r>
              <a:rPr kumimoji="1" lang="en-US" altLang="zh-CN" sz="4000" b="1" dirty="0"/>
              <a:t>Part</a:t>
            </a:r>
            <a:r>
              <a:rPr kumimoji="1" lang="zh-CN" altLang="en-US" sz="4000" b="1" dirty="0"/>
              <a:t> </a:t>
            </a:r>
            <a:r>
              <a:rPr kumimoji="1" lang="en-US" altLang="zh-CN" sz="4000" b="1" dirty="0"/>
              <a:t>IV:</a:t>
            </a:r>
            <a:r>
              <a:rPr kumimoji="1" lang="zh-CN" altLang="en-US" sz="4000" b="1" dirty="0"/>
              <a:t> </a:t>
            </a:r>
            <a:r>
              <a:rPr kumimoji="1" lang="en-US" altLang="zh-CN" sz="4000" b="1" dirty="0"/>
              <a:t>Campus</a:t>
            </a:r>
            <a:r>
              <a:rPr kumimoji="1" lang="zh-CN" altLang="en-US" sz="4000" b="1" dirty="0"/>
              <a:t> </a:t>
            </a:r>
            <a:r>
              <a:rPr kumimoji="1" lang="en-US" altLang="zh-CN" sz="4000" b="1" dirty="0"/>
              <a:t>Involvement</a:t>
            </a:r>
            <a:endParaRPr kumimoji="1" lang="zh-CN" altLang="en-US" sz="4000" b="1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DC9E30B-2E73-AE45-9B1B-EAAA20856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1750"/>
            <a:ext cx="9144000" cy="4572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Thrive</a:t>
            </a:r>
            <a:r>
              <a:rPr kumimoji="1" lang="zh-CN" altLang="en-US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 </a:t>
            </a:r>
            <a:r>
              <a:rPr kumimoji="1" lang="en-US" altLang="zh-CN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at</a:t>
            </a:r>
            <a:r>
              <a:rPr kumimoji="1" lang="zh-CN" altLang="en-US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 </a:t>
            </a:r>
            <a:r>
              <a:rPr kumimoji="1" lang="en-US" altLang="zh-CN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Cornell</a:t>
            </a:r>
            <a:endParaRPr kumimoji="1" lang="zh-CN" altLang="en-US" dirty="0">
              <a:solidFill>
                <a:schemeClr val="accent4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7784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003E66-7AB1-814D-AC83-64D1992FA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ClubFest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53C684-3A8E-924C-B370-BA228E7036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Sept.</a:t>
            </a:r>
            <a:r>
              <a:rPr kumimoji="1" lang="zh-CN" altLang="en-US" dirty="0"/>
              <a:t> </a:t>
            </a:r>
            <a:r>
              <a:rPr kumimoji="1" lang="en-US" altLang="zh-CN" dirty="0"/>
              <a:t>12-13,</a:t>
            </a:r>
            <a:r>
              <a:rPr kumimoji="1" lang="zh-CN" altLang="en-US" dirty="0"/>
              <a:t> </a:t>
            </a:r>
            <a:r>
              <a:rPr kumimoji="1" lang="en-US" altLang="zh-CN" dirty="0"/>
              <a:t>Sept.</a:t>
            </a:r>
            <a:r>
              <a:rPr kumimoji="1" lang="zh-CN" altLang="en-US" dirty="0"/>
              <a:t> </a:t>
            </a:r>
            <a:r>
              <a:rPr kumimoji="1" lang="en-US" altLang="zh-CN" dirty="0"/>
              <a:t>19-20,</a:t>
            </a:r>
            <a:r>
              <a:rPr kumimoji="1" lang="zh-CN" altLang="en-US" dirty="0"/>
              <a:t> </a:t>
            </a:r>
            <a:r>
              <a:rPr kumimoji="1" lang="en-US" altLang="zh-CN" dirty="0"/>
              <a:t>Virtual</a:t>
            </a:r>
          </a:p>
          <a:p>
            <a:r>
              <a:rPr lang="en-US" altLang="zh-CN" dirty="0">
                <a:hlinkClick r:id="rId2"/>
              </a:rPr>
              <a:t>https://cornell.campusgroups.com./home_login</a:t>
            </a:r>
            <a:endParaRPr lang="en-US" altLang="zh-CN" dirty="0"/>
          </a:p>
          <a:p>
            <a:r>
              <a:rPr kumimoji="1" lang="en-US" altLang="zh-CN" dirty="0"/>
              <a:t>(</a:t>
            </a:r>
            <a:r>
              <a:rPr kumimoji="1" lang="en-US" altLang="zh-CN" dirty="0" err="1"/>
              <a:t>netID</a:t>
            </a:r>
            <a:r>
              <a:rPr kumimoji="1" lang="zh-CN" altLang="en-US" dirty="0"/>
              <a:t> </a:t>
            </a:r>
            <a:r>
              <a:rPr kumimoji="1" lang="en-US" altLang="zh-CN" dirty="0"/>
              <a:t>login</a:t>
            </a:r>
            <a:r>
              <a:rPr kumimoji="1" lang="zh-CN" altLang="en-US" dirty="0"/>
              <a:t> </a:t>
            </a:r>
            <a:r>
              <a:rPr kumimoji="1" lang="en-US" altLang="zh-CN" dirty="0"/>
              <a:t>needed)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588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2ED4BC-AB4D-1A4D-A4F6-28E977068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at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Cornell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02F7FB-B00E-8E45-8A23-2F4D044A8F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047750"/>
            <a:ext cx="9144000" cy="1314451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hlinkClick r:id="rId2"/>
              </a:rPr>
              <a:t>https://www.singatcornell.com/</a:t>
            </a:r>
          </a:p>
          <a:p>
            <a:r>
              <a:rPr kumimoji="1" lang="en-US" altLang="zh-CN" dirty="0"/>
              <a:t>Chorus,</a:t>
            </a:r>
            <a:r>
              <a:rPr kumimoji="1" lang="zh-CN" altLang="en-US" dirty="0"/>
              <a:t> </a:t>
            </a:r>
            <a:r>
              <a:rPr kumimoji="1" lang="en-US" altLang="zh-CN" dirty="0"/>
              <a:t>Glee</a:t>
            </a:r>
            <a:r>
              <a:rPr kumimoji="1" lang="zh-CN" altLang="en-US" dirty="0"/>
              <a:t> </a:t>
            </a:r>
            <a:r>
              <a:rPr kumimoji="1" lang="en-US" altLang="zh-CN" dirty="0"/>
              <a:t>Club,</a:t>
            </a:r>
            <a:r>
              <a:rPr kumimoji="1" lang="zh-CN" altLang="en-US" dirty="0"/>
              <a:t> </a:t>
            </a:r>
            <a:r>
              <a:rPr kumimoji="1" lang="en-US" altLang="zh-CN" dirty="0"/>
              <a:t>Chorale,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Chamber</a:t>
            </a:r>
            <a:r>
              <a:rPr kumimoji="1" lang="zh-CN" altLang="en-US" dirty="0"/>
              <a:t> </a:t>
            </a:r>
            <a:r>
              <a:rPr kumimoji="1" lang="en-US" altLang="zh-CN" dirty="0"/>
              <a:t>Singers</a:t>
            </a:r>
          </a:p>
          <a:p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Cappella</a:t>
            </a:r>
            <a:r>
              <a:rPr kumimoji="1" lang="zh-CN" altLang="en-US" dirty="0"/>
              <a:t> </a:t>
            </a:r>
            <a:r>
              <a:rPr kumimoji="1" lang="en-US" altLang="zh-CN" dirty="0"/>
              <a:t>Groups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567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3967B1-B5A5-6B47-BB9C-23E6DE189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Cornell</a:t>
            </a:r>
            <a:r>
              <a:rPr kumimoji="1" lang="zh-CN" altLang="en-US" dirty="0"/>
              <a:t> </a:t>
            </a:r>
            <a:r>
              <a:rPr kumimoji="1" lang="en-US" altLang="zh-CN" dirty="0"/>
              <a:t>Wind</a:t>
            </a:r>
            <a:r>
              <a:rPr kumimoji="1" lang="zh-CN" altLang="en-US" dirty="0"/>
              <a:t> </a:t>
            </a:r>
            <a:r>
              <a:rPr kumimoji="1" lang="en-US" altLang="zh-CN" dirty="0"/>
              <a:t>Symphony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Orchestras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B439FD-1BF5-C84B-A30A-2339BF4F80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Cornell</a:t>
            </a:r>
            <a:r>
              <a:rPr lang="zh-CN" altLang="en-US" dirty="0"/>
              <a:t> </a:t>
            </a:r>
            <a:r>
              <a:rPr lang="en-US" altLang="zh-CN" dirty="0"/>
              <a:t>Orchestras:</a:t>
            </a:r>
            <a:r>
              <a:rPr lang="zh-CN" altLang="en-US" dirty="0"/>
              <a:t> </a:t>
            </a:r>
            <a:r>
              <a:rPr lang="en-US" altLang="zh-CN" dirty="0">
                <a:hlinkClick r:id="rId2"/>
              </a:rPr>
              <a:t> https://www.cuorchestra.org/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kumimoji="1" lang="en-US" altLang="zh-CN" dirty="0"/>
              <a:t>Cornell</a:t>
            </a:r>
            <a:r>
              <a:rPr kumimoji="1" lang="zh-CN" altLang="en-US" dirty="0"/>
              <a:t> </a:t>
            </a:r>
            <a:r>
              <a:rPr kumimoji="1" lang="en-US" altLang="zh-CN" dirty="0"/>
              <a:t>Wind</a:t>
            </a:r>
            <a:r>
              <a:rPr kumimoji="1" lang="zh-CN" altLang="en-US" dirty="0"/>
              <a:t> </a:t>
            </a:r>
            <a:r>
              <a:rPr kumimoji="1" lang="en-US" altLang="zh-CN" dirty="0"/>
              <a:t>Symphony:</a:t>
            </a:r>
            <a:r>
              <a:rPr kumimoji="1" lang="zh-CN" altLang="en-US" dirty="0"/>
              <a:t> </a:t>
            </a:r>
            <a:r>
              <a:rPr lang="en-US" altLang="zh-CN" dirty="0">
                <a:hlinkClick r:id="rId3"/>
              </a:rPr>
              <a:t>https://cuwinds.com/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095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E9F52D-D505-5645-9758-FAF9E03EE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Engineering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Project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Teams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79894C-A7AD-954E-BD3B-13FD9B7097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428750"/>
            <a:ext cx="9144000" cy="933448"/>
          </a:xfrm>
        </p:spPr>
        <p:txBody>
          <a:bodyPr/>
          <a:lstStyle/>
          <a:p>
            <a:r>
              <a:rPr lang="en-US" altLang="zh-CN" dirty="0">
                <a:hlinkClick r:id="rId2"/>
              </a:rPr>
              <a:t>https://www.engineering.cornell.edu/students/undergraduate-students/special-programs/project-teams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866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E42D82A-D8E1-0D4A-A1CB-C331C9E799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828801"/>
            <a:ext cx="9144000" cy="590549"/>
          </a:xfrm>
        </p:spPr>
        <p:txBody>
          <a:bodyPr>
            <a:noAutofit/>
          </a:bodyPr>
          <a:lstStyle/>
          <a:p>
            <a:r>
              <a:rPr kumimoji="1" lang="en-US" altLang="zh-CN" sz="4000" b="1" dirty="0"/>
              <a:t>Part</a:t>
            </a:r>
            <a:r>
              <a:rPr kumimoji="1" lang="zh-CN" altLang="en-US" sz="4000" b="1" dirty="0"/>
              <a:t> </a:t>
            </a:r>
            <a:r>
              <a:rPr kumimoji="1" lang="en-US" altLang="zh-CN" sz="4000" b="1" dirty="0"/>
              <a:t>I:</a:t>
            </a:r>
            <a:r>
              <a:rPr kumimoji="1" lang="zh-CN" altLang="en-US" sz="4000" b="1" dirty="0"/>
              <a:t> </a:t>
            </a:r>
            <a:r>
              <a:rPr kumimoji="1" lang="en-US" altLang="zh-CN" sz="4000" b="1" dirty="0"/>
              <a:t>Introduce</a:t>
            </a:r>
            <a:r>
              <a:rPr kumimoji="1" lang="zh-CN" altLang="en-US" sz="4000" b="1" dirty="0"/>
              <a:t> </a:t>
            </a:r>
            <a:r>
              <a:rPr kumimoji="1" lang="en-US" altLang="zh-CN" sz="4000" b="1" dirty="0"/>
              <a:t>Ourselves</a:t>
            </a:r>
            <a:endParaRPr kumimoji="1" lang="zh-CN" altLang="en-US" sz="4000" b="1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DC9E30B-2E73-AE45-9B1B-EAAA20856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1750"/>
            <a:ext cx="9144000" cy="4572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It’s</a:t>
            </a:r>
            <a:r>
              <a:rPr kumimoji="1" lang="zh-CN" altLang="en-US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 </a:t>
            </a:r>
            <a:r>
              <a:rPr kumimoji="1" lang="en-US" altLang="zh-CN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Awesome</a:t>
            </a:r>
            <a:r>
              <a:rPr kumimoji="1" lang="zh-CN" altLang="en-US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 </a:t>
            </a:r>
            <a:r>
              <a:rPr kumimoji="1" lang="en-US" altLang="zh-CN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to</a:t>
            </a:r>
            <a:r>
              <a:rPr kumimoji="1" lang="zh-CN" altLang="en-US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 </a:t>
            </a:r>
            <a:r>
              <a:rPr kumimoji="1" lang="en-US" altLang="zh-CN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Meet</a:t>
            </a:r>
            <a:r>
              <a:rPr kumimoji="1" lang="zh-CN" altLang="en-US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 </a:t>
            </a:r>
            <a:r>
              <a:rPr kumimoji="1" lang="en-US" altLang="zh-CN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You</a:t>
            </a:r>
            <a:endParaRPr kumimoji="1" lang="zh-CN" altLang="en-US" dirty="0">
              <a:solidFill>
                <a:schemeClr val="accent4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599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E42D82A-D8E1-0D4A-A1CB-C331C9E799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65" y="2126877"/>
            <a:ext cx="9144000" cy="761999"/>
          </a:xfrm>
        </p:spPr>
        <p:txBody>
          <a:bodyPr>
            <a:noAutofit/>
          </a:bodyPr>
          <a:lstStyle/>
          <a:p>
            <a:r>
              <a:rPr kumimoji="1" lang="en-US" altLang="zh-CN" sz="3600" b="1" dirty="0"/>
              <a:t>Part</a:t>
            </a:r>
            <a:r>
              <a:rPr kumimoji="1" lang="zh-CN" altLang="en-US" sz="3600" b="1" dirty="0"/>
              <a:t> </a:t>
            </a:r>
            <a:r>
              <a:rPr kumimoji="1" lang="en-US" altLang="zh-CN" sz="3600" b="1" dirty="0"/>
              <a:t>V:</a:t>
            </a:r>
            <a:r>
              <a:rPr kumimoji="1" lang="zh-CN" altLang="en-US" sz="3600" b="1" dirty="0"/>
              <a:t> </a:t>
            </a:r>
            <a:r>
              <a:rPr kumimoji="1" lang="en-US" altLang="zh-CN" sz="3600" b="1" dirty="0"/>
              <a:t>Enrollment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4AF2116-B1DA-4344-BD44-7E23562D1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5" y="2800350"/>
            <a:ext cx="9144000" cy="4572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Set</a:t>
            </a:r>
            <a:r>
              <a:rPr kumimoji="1" lang="zh-CN" altLang="en-US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 </a:t>
            </a:r>
            <a:r>
              <a:rPr kumimoji="1" lang="en-US" altLang="zh-CN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Your</a:t>
            </a:r>
            <a:r>
              <a:rPr kumimoji="1" lang="zh-CN" altLang="en-US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 </a:t>
            </a:r>
            <a:r>
              <a:rPr kumimoji="1" lang="en-US" altLang="zh-CN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First</a:t>
            </a:r>
            <a:r>
              <a:rPr kumimoji="1" lang="zh-CN" altLang="en-US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 </a:t>
            </a:r>
            <a:r>
              <a:rPr kumimoji="1" lang="en-US" altLang="zh-CN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Semester</a:t>
            </a:r>
            <a:r>
              <a:rPr kumimoji="1" lang="zh-CN" altLang="en-US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 </a:t>
            </a:r>
            <a:r>
              <a:rPr kumimoji="1" lang="en-US" altLang="zh-CN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Schedule</a:t>
            </a:r>
            <a:endParaRPr kumimoji="1" lang="zh-CN" altLang="en-US" dirty="0">
              <a:solidFill>
                <a:schemeClr val="accent4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0468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AD2B11D-0ACB-254C-AF45-B62E4237369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en-US" altLang="zh-CN" dirty="0"/>
              <a:t>Contact</a:t>
            </a:r>
            <a:r>
              <a:rPr kumimoji="1" lang="zh-CN" altLang="en-US" dirty="0"/>
              <a:t> </a:t>
            </a:r>
            <a:r>
              <a:rPr kumimoji="1" lang="en-US" altLang="zh-CN" dirty="0"/>
              <a:t>OS/OSC</a:t>
            </a:r>
          </a:p>
          <a:p>
            <a:pPr lvl="1"/>
            <a:r>
              <a:rPr lang="en-US" altLang="zh-CN" dirty="0"/>
              <a:t>​</a:t>
            </a:r>
            <a:r>
              <a:rPr lang="en-US" altLang="zh-CN" dirty="0" err="1"/>
              <a:t>orientation_cu@cornell.edu</a:t>
            </a:r>
            <a:r>
              <a:rPr lang="en-US" altLang="zh-CN" dirty="0"/>
              <a:t> 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A07F138-507F-4246-9BD0-063B7044E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Contact</a:t>
            </a:r>
            <a:r>
              <a:rPr kumimoji="1" lang="zh-CN" altLang="en-US" dirty="0"/>
              <a:t> </a:t>
            </a:r>
            <a:r>
              <a:rPr kumimoji="1" lang="en-US" altLang="zh-CN" dirty="0"/>
              <a:t>Information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A6D1E92-6290-2C44-8D19-5C6F790DBA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Contact</a:t>
            </a:r>
            <a:r>
              <a:rPr kumimoji="1" lang="zh-CN" altLang="en-US" dirty="0"/>
              <a:t> </a:t>
            </a:r>
            <a:r>
              <a:rPr kumimoji="1" lang="en-US" altLang="zh-CN" dirty="0"/>
              <a:t>OL</a:t>
            </a:r>
          </a:p>
          <a:p>
            <a:pPr lvl="1"/>
            <a:r>
              <a:rPr kumimoji="1" lang="en-US" altLang="zh-CN" dirty="0">
                <a:hlinkClick r:id="rId2"/>
              </a:rPr>
              <a:t>zl285@cornell.edu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See</a:t>
            </a:r>
            <a:r>
              <a:rPr kumimoji="1" lang="zh-CN" altLang="en-US" dirty="0"/>
              <a:t> </a:t>
            </a:r>
            <a:r>
              <a:rPr kumimoji="1" lang="en-US" altLang="zh-CN" dirty="0"/>
              <a:t>“contact</a:t>
            </a:r>
            <a:r>
              <a:rPr kumimoji="1" lang="zh-CN" altLang="en-US" dirty="0"/>
              <a:t> </a:t>
            </a:r>
            <a:r>
              <a:rPr kumimoji="1" lang="en-US" altLang="zh-CN" dirty="0"/>
              <a:t>info”</a:t>
            </a:r>
            <a:r>
              <a:rPr kumimoji="1" lang="zh-CN" altLang="en-US" dirty="0"/>
              <a:t> </a:t>
            </a:r>
            <a:r>
              <a:rPr kumimoji="1" lang="en-US" altLang="zh-CN" dirty="0"/>
              <a:t>folder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Group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chat!</a:t>
            </a:r>
          </a:p>
          <a:p>
            <a:pPr marL="3657509" lvl="8" indent="0">
              <a:buNone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2125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751F584-8EAF-1047-8602-CB725E7347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2190750"/>
            <a:ext cx="7578514" cy="838200"/>
          </a:xfrm>
        </p:spPr>
        <p:txBody>
          <a:bodyPr>
            <a:noAutofit/>
          </a:bodyPr>
          <a:lstStyle/>
          <a:p>
            <a:pPr algn="ctr"/>
            <a:r>
              <a:rPr kumimoji="1" lang="en-US" altLang="zh-CN" sz="4000" dirty="0">
                <a:latin typeface="+mn-lt"/>
              </a:rPr>
              <a:t>Thank</a:t>
            </a:r>
            <a:r>
              <a:rPr kumimoji="1" lang="zh-CN" altLang="en-US" sz="4000" dirty="0">
                <a:latin typeface="+mn-lt"/>
              </a:rPr>
              <a:t> </a:t>
            </a:r>
            <a:r>
              <a:rPr kumimoji="1" lang="en-US" altLang="zh-CN" sz="4000" dirty="0">
                <a:latin typeface="+mn-lt"/>
              </a:rPr>
              <a:t>you!</a:t>
            </a:r>
            <a:r>
              <a:rPr kumimoji="1" lang="zh-CN" altLang="en-US" sz="4000" dirty="0">
                <a:latin typeface="+mn-lt"/>
              </a:rPr>
              <a:t> </a:t>
            </a:r>
            <a:r>
              <a:rPr kumimoji="1" lang="en-US" altLang="zh-CN" sz="4000" dirty="0">
                <a:latin typeface="+mn-lt"/>
              </a:rPr>
              <a:t>See</a:t>
            </a:r>
            <a:r>
              <a:rPr kumimoji="1" lang="zh-CN" altLang="en-US" sz="4000" dirty="0">
                <a:latin typeface="+mn-lt"/>
              </a:rPr>
              <a:t> </a:t>
            </a:r>
            <a:r>
              <a:rPr kumimoji="1" lang="en-US" altLang="zh-CN" sz="4000" dirty="0">
                <a:latin typeface="+mn-lt"/>
              </a:rPr>
              <a:t>you</a:t>
            </a:r>
            <a:r>
              <a:rPr kumimoji="1" lang="zh-CN" altLang="en-US" sz="4000" dirty="0">
                <a:latin typeface="+mn-lt"/>
              </a:rPr>
              <a:t> </a:t>
            </a:r>
            <a:r>
              <a:rPr kumimoji="1" lang="en-US" altLang="zh-CN" sz="4000" dirty="0">
                <a:latin typeface="+mn-lt"/>
              </a:rPr>
              <a:t>next</a:t>
            </a:r>
            <a:r>
              <a:rPr kumimoji="1" lang="zh-CN" altLang="en-US" sz="4000" dirty="0">
                <a:latin typeface="+mn-lt"/>
              </a:rPr>
              <a:t> </a:t>
            </a:r>
            <a:r>
              <a:rPr kumimoji="1" lang="en-US" altLang="zh-CN" sz="4000" dirty="0">
                <a:latin typeface="+mn-lt"/>
              </a:rPr>
              <a:t>meeting!</a:t>
            </a:r>
            <a:endParaRPr kumimoji="1" lang="zh-CN" alt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404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9CCD2C-8D68-CC48-8A5C-66594709B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Introduce</a:t>
            </a:r>
            <a:r>
              <a:rPr kumimoji="1" lang="zh-CN" altLang="en-US" dirty="0"/>
              <a:t> </a:t>
            </a:r>
            <a:r>
              <a:rPr kumimoji="1" lang="en-US" altLang="zh-CN" dirty="0"/>
              <a:t>Ourselves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B6B32B-A53F-F449-AE1D-E3D701C37D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400" y="1028702"/>
            <a:ext cx="7772400" cy="1314451"/>
          </a:xfrm>
        </p:spPr>
        <p:txBody>
          <a:bodyPr>
            <a:normAutofit/>
          </a:bodyPr>
          <a:lstStyle/>
          <a:p>
            <a:r>
              <a:rPr kumimoji="1" lang="en-US" altLang="zh-CN" b="1" dirty="0"/>
              <a:t>Ice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breaker:</a:t>
            </a:r>
            <a:r>
              <a:rPr kumimoji="1" lang="zh-CN" altLang="en-US" b="1" dirty="0"/>
              <a:t> </a:t>
            </a:r>
            <a:r>
              <a:rPr lang="en-US" altLang="zh-CN" b="1" dirty="0"/>
              <a:t>Two truths and a lie</a:t>
            </a:r>
          </a:p>
          <a:p>
            <a:r>
              <a:rPr lang="en-US" altLang="zh-CN" sz="2000" dirty="0"/>
              <a:t>Each person says three statements about themselves, two are true and one is not. Other</a:t>
            </a:r>
            <a:r>
              <a:rPr lang="zh-CN" altLang="en-US" sz="2000" dirty="0"/>
              <a:t> </a:t>
            </a:r>
            <a:r>
              <a:rPr lang="en-US" altLang="zh-CN" sz="2000" dirty="0"/>
              <a:t>members of our group will</a:t>
            </a:r>
            <a:r>
              <a:rPr lang="zh-CN" altLang="en-US" sz="2000" dirty="0"/>
              <a:t> </a:t>
            </a:r>
            <a:r>
              <a:rPr lang="en-US" altLang="zh-CN" sz="2000" dirty="0"/>
              <a:t>be</a:t>
            </a:r>
            <a:r>
              <a:rPr lang="zh-CN" altLang="en-US" sz="2000" dirty="0"/>
              <a:t> </a:t>
            </a:r>
            <a:r>
              <a:rPr lang="en-US" altLang="zh-CN" sz="2000" dirty="0"/>
              <a:t>guessing which one is false.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851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E42D82A-D8E1-0D4A-A1CB-C331C9E799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2190750"/>
            <a:ext cx="9144000" cy="761999"/>
          </a:xfrm>
        </p:spPr>
        <p:txBody>
          <a:bodyPr>
            <a:noAutofit/>
          </a:bodyPr>
          <a:lstStyle/>
          <a:p>
            <a:r>
              <a:rPr kumimoji="1" lang="en-US" altLang="zh-CN" sz="3600" b="1" dirty="0"/>
              <a:t>Part</a:t>
            </a:r>
            <a:r>
              <a:rPr kumimoji="1" lang="zh-CN" altLang="en-US" sz="3600" b="1" dirty="0"/>
              <a:t> </a:t>
            </a:r>
            <a:r>
              <a:rPr kumimoji="1" lang="en-US" altLang="zh-CN" sz="3600" b="1" dirty="0"/>
              <a:t>II:</a:t>
            </a:r>
            <a:r>
              <a:rPr kumimoji="1" lang="zh-CN" altLang="en-US" sz="3600" b="1" dirty="0"/>
              <a:t> </a:t>
            </a:r>
            <a:r>
              <a:rPr kumimoji="1" lang="en-US" altLang="zh-CN" sz="3600" b="1" dirty="0"/>
              <a:t>COVID-19</a:t>
            </a:r>
            <a:r>
              <a:rPr kumimoji="1" lang="zh-CN" altLang="en-US" sz="3600" b="1" dirty="0"/>
              <a:t> </a:t>
            </a:r>
            <a:r>
              <a:rPr kumimoji="1" lang="en-US" altLang="zh-CN" sz="3600" b="1" dirty="0"/>
              <a:t>&amp;</a:t>
            </a:r>
            <a:r>
              <a:rPr kumimoji="1" lang="zh-CN" altLang="en-US" sz="3600" b="1" dirty="0"/>
              <a:t> </a:t>
            </a:r>
            <a:r>
              <a:rPr kumimoji="1" lang="en-US" altLang="zh-CN" sz="3600" b="1" dirty="0"/>
              <a:t>Behavior Compact 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4AF2116-B1DA-4344-BD44-7E23562D1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5" y="2876550"/>
            <a:ext cx="9144000" cy="4572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For</a:t>
            </a:r>
            <a:r>
              <a:rPr kumimoji="1" lang="zh-CN" altLang="en-US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 </a:t>
            </a:r>
            <a:r>
              <a:rPr kumimoji="1" lang="en-US" altLang="zh-CN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Your</a:t>
            </a:r>
            <a:r>
              <a:rPr kumimoji="1" lang="zh-CN" altLang="en-US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 </a:t>
            </a:r>
            <a:r>
              <a:rPr kumimoji="1" lang="en-US" altLang="zh-CN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and</a:t>
            </a:r>
            <a:r>
              <a:rPr kumimoji="1" lang="zh-CN" altLang="en-US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 </a:t>
            </a:r>
            <a:r>
              <a:rPr kumimoji="1" lang="en-US" altLang="zh-CN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Our</a:t>
            </a:r>
            <a:r>
              <a:rPr kumimoji="1" lang="zh-CN" altLang="en-US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 </a:t>
            </a:r>
            <a:r>
              <a:rPr kumimoji="1" lang="en-US" altLang="zh-CN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Safety</a:t>
            </a:r>
            <a:endParaRPr kumimoji="1" lang="zh-CN" altLang="en-US" dirty="0">
              <a:solidFill>
                <a:schemeClr val="accent4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0454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5D59B2-7947-D844-97D1-F01C6D7F5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2020-2021</a:t>
            </a:r>
            <a:r>
              <a:rPr kumimoji="1" lang="zh-CN" altLang="en-US" dirty="0"/>
              <a:t> </a:t>
            </a:r>
            <a:r>
              <a:rPr kumimoji="1" lang="en-US" altLang="zh-CN" dirty="0"/>
              <a:t>Academic</a:t>
            </a:r>
            <a:r>
              <a:rPr kumimoji="1" lang="zh-CN" altLang="en-US" dirty="0"/>
              <a:t> </a:t>
            </a:r>
            <a:r>
              <a:rPr kumimoji="1" lang="en-US" altLang="zh-CN" dirty="0"/>
              <a:t>Calendar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55E590-D156-B94A-A6D4-0D8B42D3A4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276350"/>
            <a:ext cx="9144000" cy="1314451"/>
          </a:xfrm>
        </p:spPr>
        <p:txBody>
          <a:bodyPr/>
          <a:lstStyle/>
          <a:p>
            <a:r>
              <a:rPr lang="en-US" altLang="zh-CN" dirty="0">
                <a:hlinkClick r:id="rId2"/>
              </a:rPr>
              <a:t>https://registrar.cornell.edu/academic-calendar/2020-2021</a:t>
            </a:r>
            <a:endParaRPr lang="en-US" altLang="zh-CN" dirty="0"/>
          </a:p>
          <a:p>
            <a:r>
              <a:rPr kumimoji="1" lang="en-US" altLang="zh-CN" dirty="0"/>
              <a:t>Please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refer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academic</a:t>
            </a:r>
            <a:r>
              <a:rPr kumimoji="1" lang="zh-CN" altLang="en-US" dirty="0"/>
              <a:t> </a:t>
            </a:r>
            <a:r>
              <a:rPr kumimoji="1" lang="en-US" altLang="zh-CN" dirty="0"/>
              <a:t>calendar.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84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724AE10-A826-0841-ACAE-4DF6E5FE04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First</a:t>
            </a:r>
            <a:r>
              <a:rPr kumimoji="1" lang="zh-CN" altLang="en-US" dirty="0"/>
              <a:t> </a:t>
            </a:r>
            <a:r>
              <a:rPr kumimoji="1" lang="en-US" altLang="zh-CN" dirty="0"/>
              <a:t>day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classes:</a:t>
            </a:r>
            <a:r>
              <a:rPr kumimoji="1" lang="zh-CN" altLang="en-US" dirty="0"/>
              <a:t> </a:t>
            </a:r>
            <a:r>
              <a:rPr kumimoji="1" lang="en-US" altLang="zh-CN" dirty="0"/>
              <a:t>Wednesday,</a:t>
            </a:r>
            <a:r>
              <a:rPr kumimoji="1" lang="zh-CN" altLang="en-US" dirty="0"/>
              <a:t> </a:t>
            </a:r>
            <a:r>
              <a:rPr kumimoji="1" lang="en-US" altLang="zh-CN" dirty="0"/>
              <a:t>September</a:t>
            </a:r>
            <a:r>
              <a:rPr kumimoji="1" lang="zh-CN" altLang="en-US" dirty="0"/>
              <a:t> </a:t>
            </a:r>
            <a:r>
              <a:rPr kumimoji="1" lang="en-US" altLang="zh-CN" dirty="0"/>
              <a:t>2,</a:t>
            </a:r>
            <a:r>
              <a:rPr kumimoji="1" lang="zh-CN" altLang="en-US" dirty="0"/>
              <a:t> </a:t>
            </a:r>
            <a:r>
              <a:rPr kumimoji="1" lang="en-US" altLang="zh-CN" dirty="0"/>
              <a:t>2020</a:t>
            </a:r>
          </a:p>
          <a:p>
            <a:r>
              <a:rPr kumimoji="1" lang="en-US" altLang="zh-CN" dirty="0"/>
              <a:t>Online/Hybrid</a:t>
            </a:r>
            <a:r>
              <a:rPr kumimoji="1" lang="zh-CN" altLang="en-US" dirty="0"/>
              <a:t> </a:t>
            </a:r>
            <a:r>
              <a:rPr kumimoji="1" lang="en-US" altLang="zh-CN" dirty="0"/>
              <a:t>Instructions</a:t>
            </a:r>
          </a:p>
          <a:p>
            <a:r>
              <a:rPr kumimoji="1" lang="en-US" altLang="zh-CN" dirty="0"/>
              <a:t>Last day of on-campus classes:</a:t>
            </a:r>
            <a:r>
              <a:rPr kumimoji="1" lang="zh-CN" altLang="en-US" dirty="0"/>
              <a:t> </a:t>
            </a:r>
            <a:r>
              <a:rPr kumimoji="1" lang="en-US" altLang="zh-CN" dirty="0"/>
              <a:t>November 24,</a:t>
            </a:r>
            <a:r>
              <a:rPr kumimoji="1" lang="zh-CN" altLang="en-US" dirty="0"/>
              <a:t> </a:t>
            </a:r>
            <a:r>
              <a:rPr kumimoji="1" lang="en-US" altLang="zh-CN" dirty="0"/>
              <a:t>2020</a:t>
            </a:r>
          </a:p>
          <a:p>
            <a:r>
              <a:rPr kumimoji="1" lang="en-US" altLang="zh-CN" dirty="0"/>
              <a:t>Thanksgiving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Break,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instructions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go</a:t>
            </a:r>
            <a:r>
              <a:rPr kumimoji="1" lang="zh-CN" altLang="en-US" dirty="0"/>
              <a:t> </a:t>
            </a:r>
            <a:r>
              <a:rPr kumimoji="1" lang="en-US" altLang="zh-CN" dirty="0"/>
              <a:t>virtual</a:t>
            </a:r>
          </a:p>
          <a:p>
            <a:r>
              <a:rPr lang="en-US" altLang="zh-CN" dirty="0"/>
              <a:t>Last day of the term:</a:t>
            </a:r>
            <a:r>
              <a:rPr lang="zh-CN" altLang="en-US" dirty="0"/>
              <a:t> </a:t>
            </a:r>
            <a:r>
              <a:rPr lang="en-US" altLang="zh-CN" dirty="0"/>
              <a:t>Monday, December 21,</a:t>
            </a:r>
            <a:r>
              <a:rPr lang="zh-CN" altLang="en-US" dirty="0"/>
              <a:t> </a:t>
            </a:r>
            <a:r>
              <a:rPr lang="en-US" altLang="zh-CN" dirty="0"/>
              <a:t>2020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7A702D1-F2E3-F541-AC09-32FFCA84E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2020-2021</a:t>
            </a:r>
            <a:r>
              <a:rPr kumimoji="1" lang="zh-CN" altLang="en-US" dirty="0"/>
              <a:t> </a:t>
            </a:r>
            <a:r>
              <a:rPr kumimoji="1" lang="en-US" altLang="zh-CN" dirty="0"/>
              <a:t>Academic</a:t>
            </a:r>
            <a:r>
              <a:rPr kumimoji="1" lang="zh-CN" altLang="en-US" dirty="0"/>
              <a:t> </a:t>
            </a:r>
            <a:r>
              <a:rPr kumimoji="1" lang="en-US" altLang="zh-CN" dirty="0"/>
              <a:t>Calendar:</a:t>
            </a:r>
            <a:r>
              <a:rPr kumimoji="1" lang="zh-CN" altLang="en-US" dirty="0"/>
              <a:t> </a:t>
            </a:r>
            <a:r>
              <a:rPr kumimoji="1" lang="en-US" altLang="zh-CN" dirty="0"/>
              <a:t>Fall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284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724AE10-A826-0841-ACAE-4DF6E5FE04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Longer</a:t>
            </a:r>
            <a:r>
              <a:rPr kumimoji="1" lang="zh-CN" altLang="en-US" dirty="0"/>
              <a:t> </a:t>
            </a:r>
            <a:r>
              <a:rPr kumimoji="1" lang="en-US" altLang="zh-CN" dirty="0"/>
              <a:t>Winter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Break</a:t>
            </a:r>
          </a:p>
          <a:p>
            <a:r>
              <a:rPr kumimoji="1" lang="en-US" altLang="zh-CN" dirty="0"/>
              <a:t>First</a:t>
            </a:r>
            <a:r>
              <a:rPr kumimoji="1" lang="zh-CN" altLang="en-US" dirty="0"/>
              <a:t> </a:t>
            </a:r>
            <a:r>
              <a:rPr kumimoji="1" lang="en-US" altLang="zh-CN" dirty="0"/>
              <a:t>day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classes:</a:t>
            </a:r>
            <a:r>
              <a:rPr kumimoji="1" lang="zh-CN" altLang="en-US" dirty="0"/>
              <a:t> </a:t>
            </a:r>
            <a:r>
              <a:rPr lang="en-US" altLang="zh-CN" dirty="0"/>
              <a:t>Tuesday, February 9, 2021</a:t>
            </a:r>
          </a:p>
          <a:p>
            <a:r>
              <a:rPr kumimoji="1" lang="en-US" altLang="zh-CN" dirty="0"/>
              <a:t>Current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plan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have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lang="en-US" altLang="zh-CN" dirty="0"/>
              <a:t>full residential spring semester</a:t>
            </a:r>
            <a:endParaRPr kumimoji="1" lang="en-US" altLang="zh-CN" dirty="0"/>
          </a:p>
          <a:p>
            <a:r>
              <a:rPr kumimoji="1" lang="en-US" altLang="zh-CN" dirty="0"/>
              <a:t>Last day of 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term:</a:t>
            </a:r>
            <a:r>
              <a:rPr kumimoji="1" lang="zh-CN" altLang="en-US" dirty="0"/>
              <a:t> </a:t>
            </a:r>
            <a:r>
              <a:rPr lang="en-US" altLang="zh-CN" dirty="0"/>
              <a:t>Tuesday, May 25,</a:t>
            </a:r>
            <a:r>
              <a:rPr lang="zh-CN" altLang="en-US" dirty="0"/>
              <a:t> </a:t>
            </a:r>
            <a:r>
              <a:rPr lang="en-US" altLang="zh-CN" dirty="0"/>
              <a:t>2021</a:t>
            </a:r>
            <a:endParaRPr kumimoji="1" lang="en-US" altLang="zh-CN" dirty="0"/>
          </a:p>
          <a:p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adjusted</a:t>
            </a: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7A702D1-F2E3-F541-AC09-32FFCA84E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2020-2021</a:t>
            </a:r>
            <a:r>
              <a:rPr kumimoji="1" lang="zh-CN" altLang="en-US" dirty="0"/>
              <a:t> </a:t>
            </a:r>
            <a:r>
              <a:rPr kumimoji="1" lang="en-US" altLang="zh-CN" dirty="0"/>
              <a:t>Academic</a:t>
            </a:r>
            <a:r>
              <a:rPr kumimoji="1" lang="zh-CN" altLang="en-US" dirty="0"/>
              <a:t> </a:t>
            </a:r>
            <a:r>
              <a:rPr kumimoji="1" lang="en-US" altLang="zh-CN" dirty="0"/>
              <a:t>Calendar:</a:t>
            </a:r>
            <a:r>
              <a:rPr kumimoji="1" lang="zh-CN" altLang="en-US" dirty="0"/>
              <a:t> </a:t>
            </a:r>
            <a:r>
              <a:rPr kumimoji="1" lang="en-US" altLang="zh-CN" dirty="0"/>
              <a:t>Spring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461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990140-8029-9E48-8776-7AE6C1AB3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2318"/>
            <a:ext cx="9144000" cy="342082"/>
          </a:xfrm>
        </p:spPr>
        <p:txBody>
          <a:bodyPr/>
          <a:lstStyle/>
          <a:p>
            <a:r>
              <a:rPr kumimoji="1" lang="en-US" altLang="zh-CN" b="1" dirty="0"/>
              <a:t>COVID-19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Updates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0590B5-9675-2548-B1B8-F30A73F065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https://covid.cornell.edu/students/</a:t>
            </a:r>
            <a:endParaRPr lang="en-US" altLang="zh-CN" dirty="0">
              <a:hlinkClick r:id="rId3"/>
            </a:endParaRPr>
          </a:p>
          <a:p>
            <a:r>
              <a:rPr lang="en-US" altLang="zh-CN" dirty="0">
                <a:hlinkClick r:id="rId3"/>
              </a:rPr>
              <a:t>https://covid.cornell.edu/students/behavioral-compact/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621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B31B1B"/>
      </a:accent1>
      <a:accent2>
        <a:srgbClr val="4D4F53"/>
      </a:accent2>
      <a:accent3>
        <a:srgbClr val="A2998B"/>
      </a:accent3>
      <a:accent4>
        <a:srgbClr val="EF9595"/>
      </a:accent4>
      <a:accent5>
        <a:srgbClr val="7D7364"/>
      </a:accent5>
      <a:accent6>
        <a:srgbClr val="A8B1C4"/>
      </a:accent6>
      <a:hlink>
        <a:srgbClr val="3B4558"/>
      </a:hlink>
      <a:folHlink>
        <a:srgbClr val="596784"/>
      </a:folHlink>
    </a:clrScheme>
    <a:fontScheme name="Custom 2">
      <a:majorFont>
        <a:latin typeface="Helvetica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1" id="{43F5A46B-17FA-144A-BCDA-A5178FF58789}" vid="{439F54C5-9DD2-344C-A931-0208B623237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E48E5D017E1E4BAC6C235E437E8B81" ma:contentTypeVersion="1" ma:contentTypeDescription="Create a new document." ma:contentTypeScope="" ma:versionID="3614ce1bb16ec63bf293f189bde7aefe">
  <xsd:schema xmlns:xsd="http://www.w3.org/2001/XMLSchema" xmlns:xs="http://www.w3.org/2001/XMLSchema" xmlns:p="http://schemas.microsoft.com/office/2006/metadata/properties" xmlns:ns3="e4c1ce05-e5f0-4c81-a246-c4d1ac965303" targetNamespace="http://schemas.microsoft.com/office/2006/metadata/properties" ma:root="true" ma:fieldsID="4f49565d3251dd9cea50611ca027943f" ns3:_="">
    <xsd:import namespace="e4c1ce05-e5f0-4c81-a246-c4d1ac965303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c1ce05-e5f0-4c81-a246-c4d1ac96530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4111076-6C93-404C-A722-C485E711B1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4c1ce05-e5f0-4c81-a246-c4d1ac9653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C769373-594B-497F-B29F-9AD96F02CA37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{FB711A67-1325-504B-9B79-EED03BB1D707}tf10001070</Template>
  <TotalTime>585</TotalTime>
  <Words>943</Words>
  <Application>Microsoft Macintosh PowerPoint</Application>
  <PresentationFormat>全屏显示(16:9)</PresentationFormat>
  <Paragraphs>141</Paragraphs>
  <Slides>32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8" baseType="lpstr">
      <vt:lpstr>宋体</vt:lpstr>
      <vt:lpstr>Arial</vt:lpstr>
      <vt:lpstr>Calibri</vt:lpstr>
      <vt:lpstr>Helvetica</vt:lpstr>
      <vt:lpstr>Times</vt:lpstr>
      <vt:lpstr>Office Theme</vt:lpstr>
      <vt:lpstr>WELCOME  TO  CORNELL</vt:lpstr>
      <vt:lpstr>PowerPoint 演示文稿</vt:lpstr>
      <vt:lpstr>It’s Awesome to Meet You</vt:lpstr>
      <vt:lpstr>Introduce Ourselves</vt:lpstr>
      <vt:lpstr>For Your and Our Safety</vt:lpstr>
      <vt:lpstr>2020-2021 Academic Calendar</vt:lpstr>
      <vt:lpstr>2020-2021 Academic Calendar: Fall</vt:lpstr>
      <vt:lpstr>2020-2021 Academic Calendar: Spring</vt:lpstr>
      <vt:lpstr>COVID-19 Updates</vt:lpstr>
      <vt:lpstr>Student Behavioral Compact 2020-2021</vt:lpstr>
      <vt:lpstr>You’re Always Supported</vt:lpstr>
      <vt:lpstr>Student &amp; Campus Life Resources</vt:lpstr>
      <vt:lpstr>Cornell Health </vt:lpstr>
      <vt:lpstr>Care and Crisis Services </vt:lpstr>
      <vt:lpstr>Mental Health Support &amp; Crisis Services</vt:lpstr>
      <vt:lpstr>Tatkon Center for New Students and New Student Programs </vt:lpstr>
      <vt:lpstr>College of Engineering </vt:lpstr>
      <vt:lpstr>Engineering Advising</vt:lpstr>
      <vt:lpstr>Engineering Learning Initiatives (ELI)</vt:lpstr>
      <vt:lpstr>Learning Strategies Center</vt:lpstr>
      <vt:lpstr>Other Important Resources</vt:lpstr>
      <vt:lpstr>Other Important Resources</vt:lpstr>
      <vt:lpstr>Useful Apps</vt:lpstr>
      <vt:lpstr>Other Resources</vt:lpstr>
      <vt:lpstr>Thrive at Cornell</vt:lpstr>
      <vt:lpstr>ClubFest</vt:lpstr>
      <vt:lpstr>Sing at Cornell</vt:lpstr>
      <vt:lpstr>Cornell Wind Symphony &amp; Orchestras</vt:lpstr>
      <vt:lpstr>Engineering Project Teams</vt:lpstr>
      <vt:lpstr>Set Your First Semester Schedule</vt:lpstr>
      <vt:lpstr>Contact Information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Clive D. Howard</dc:creator>
  <cp:lastModifiedBy>Liu Raye</cp:lastModifiedBy>
  <cp:revision>236</cp:revision>
  <dcterms:created xsi:type="dcterms:W3CDTF">2020-01-14T16:49:06Z</dcterms:created>
  <dcterms:modified xsi:type="dcterms:W3CDTF">2020-08-26T13:57:45Z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0x010100E4E48E5D017E1E4BAC6C235E437E8B81</vt:lpwstr>
  </property>
</Properties>
</file>